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2" r:id="rId4"/>
    <p:sldId id="263" r:id="rId5"/>
    <p:sldId id="332" r:id="rId6"/>
    <p:sldId id="309" r:id="rId7"/>
    <p:sldId id="330" r:id="rId8"/>
    <p:sldId id="412" r:id="rId9"/>
    <p:sldId id="329" r:id="rId10"/>
    <p:sldId id="439" r:id="rId11"/>
    <p:sldId id="307" r:id="rId12"/>
    <p:sldId id="306" r:id="rId13"/>
    <p:sldId id="308" r:id="rId14"/>
    <p:sldId id="271" r:id="rId15"/>
    <p:sldId id="269" r:id="rId16"/>
    <p:sldId id="266" r:id="rId17"/>
    <p:sldId id="444" r:id="rId18"/>
    <p:sldId id="443" r:id="rId19"/>
    <p:sldId id="445" r:id="rId20"/>
    <p:sldId id="446" r:id="rId21"/>
    <p:sldId id="290" r:id="rId22"/>
    <p:sldId id="275" r:id="rId23"/>
    <p:sldId id="289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72" d="100"/>
          <a:sy n="72" d="100"/>
        </p:scale>
        <p:origin x="142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FDE01-CC89-44DE-B212-F136AD607EA3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7D152-61CF-434B-B0DB-D286AF40F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44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5" indent="-2857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9" indent="-2285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58" indent="-2285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18" indent="-2285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78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37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97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56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A557A-CE56-4B84-8AAB-2EDD7EA63FD5}" type="slidenum">
              <a:rPr kumimoji="0" lang="it-IT" alt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1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BC793559-0D3E-44E6-B472-719E2E529B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B24CAFD4-F0BB-4FA4-9E8E-646A2FC72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14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POR/ PON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02240-C5D0-4586-9158-791B63C8630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94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/>
              <a:t>È stato studiato su scala laboratorio il network di processi necessari a valorizzare materiale lignocellulosico proveniente da residui di potatura recuperati da un’azione di </a:t>
            </a:r>
            <a:r>
              <a:rPr lang="it-IT" baseline="0" dirty="0" err="1"/>
              <a:t>fitorimedio</a:t>
            </a:r>
            <a:r>
              <a:rPr lang="it-IT" baseline="0" dirty="0"/>
              <a:t> mediante pioppi, per ottenere acido </a:t>
            </a:r>
            <a:r>
              <a:rPr lang="it-IT" baseline="0" dirty="0" err="1"/>
              <a:t>furandicarbossilico</a:t>
            </a:r>
            <a:r>
              <a:rPr lang="it-IT" baseline="0" dirty="0"/>
              <a:t> (FDCA). Si sottolinea che lo schema così proposto consente la lavorazione di varie tipologie di biomasse residue e di ottenere una serie di coprodotti (</a:t>
            </a:r>
            <a:r>
              <a:rPr lang="it-IT" baseline="0" dirty="0" err="1"/>
              <a:t>nanocellulosa</a:t>
            </a:r>
            <a:r>
              <a:rPr lang="it-IT" baseline="0" dirty="0"/>
              <a:t>, acido </a:t>
            </a:r>
            <a:r>
              <a:rPr lang="it-IT" baseline="0" dirty="0" err="1"/>
              <a:t>levulinico</a:t>
            </a:r>
            <a:r>
              <a:rPr lang="it-IT" baseline="0" dirty="0"/>
              <a:t>, PHA e </a:t>
            </a:r>
            <a:r>
              <a:rPr lang="it-IT" baseline="0" dirty="0" err="1"/>
              <a:t>biosolventi</a:t>
            </a:r>
            <a:r>
              <a:rPr lang="it-IT" baseline="0" dirty="0"/>
              <a:t>) tutti funzionali alla produzione di nuovi biomateriali da materia prima rinnovabile. Sono quindi stati eseguiti i primi studi di proiezione per produzioni industrialmente significative, verificando un </a:t>
            </a:r>
            <a:r>
              <a:rPr lang="it-IT" baseline="0"/>
              <a:t>bilancio complessivo promettente</a:t>
            </a:r>
            <a:r>
              <a:rPr lang="it-IT" baseline="0" dirty="0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13BBF-E9DC-4F67-AC93-B56A5D5D3D5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15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392F-7237-4D87-B145-4FB9773E169A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DF74-3341-4FC5-9164-048576C12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02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392F-7237-4D87-B145-4FB9773E169A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DF74-3341-4FC5-9164-048576C12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22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392F-7237-4D87-B145-4FB9773E169A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DF74-3341-4FC5-9164-048576C12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392F-7237-4D87-B145-4FB9773E169A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DF74-3341-4FC5-9164-048576C12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83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392F-7237-4D87-B145-4FB9773E169A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DF74-3341-4FC5-9164-048576C12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17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392F-7237-4D87-B145-4FB9773E169A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DF74-3341-4FC5-9164-048576C12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04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392F-7237-4D87-B145-4FB9773E169A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DF74-3341-4FC5-9164-048576C12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99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392F-7237-4D87-B145-4FB9773E169A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DF74-3341-4FC5-9164-048576C12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42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392F-7237-4D87-B145-4FB9773E169A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DF74-3341-4FC5-9164-048576C12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69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392F-7237-4D87-B145-4FB9773E169A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DF74-3341-4FC5-9164-048576C12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76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392F-7237-4D87-B145-4FB9773E169A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DF74-3341-4FC5-9164-048576C12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15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7392F-7237-4D87-B145-4FB9773E169A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DF74-3341-4FC5-9164-048576C12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90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10" Type="http://schemas.openxmlformats.org/officeDocument/2006/relationships/image" Target="../media/image40.png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0CE01EC9-7308-4B12-811A-D7EBF0DBA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33887"/>
            <a:ext cx="1864357" cy="102073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F2E8E45A-5BCC-43AD-B78B-D547CFFAF939}"/>
              </a:ext>
            </a:extLst>
          </p:cNvPr>
          <p:cNvSpPr/>
          <p:nvPr/>
        </p:nvSpPr>
        <p:spPr>
          <a:xfrm rot="10800000">
            <a:off x="1331640" y="4509120"/>
            <a:ext cx="6858000" cy="100447"/>
          </a:xfrm>
          <a:prstGeom prst="rect">
            <a:avLst/>
          </a:prstGeom>
          <a:gradFill flip="none" rotWithShape="1">
            <a:gsLst>
              <a:gs pos="34000">
                <a:srgbClr val="247F94"/>
              </a:gs>
              <a:gs pos="0">
                <a:srgbClr val="077FB1"/>
              </a:gs>
              <a:gs pos="100000">
                <a:srgbClr val="61CE7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B5244E93-5094-411D-AB9C-630DA64D8C33}"/>
              </a:ext>
            </a:extLst>
          </p:cNvPr>
          <p:cNvSpPr txBox="1">
            <a:spLocks/>
          </p:cNvSpPr>
          <p:nvPr/>
        </p:nvSpPr>
        <p:spPr>
          <a:xfrm>
            <a:off x="181431" y="1415052"/>
            <a:ext cx="8652942" cy="1149852"/>
          </a:xfrm>
          <a:prstGeom prst="rect">
            <a:avLst/>
          </a:prstGeom>
          <a:solidFill>
            <a:srgbClr val="009B9B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Verso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un’Economia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Circolare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 del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Territorio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dell’Alto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Tavoliere</a:t>
            </a:r>
            <a:endParaRPr lang="en-US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CMU Sans Serif" pitchFamily="2" charset="0"/>
              <a:cs typeface="CMU Sans Serif" pitchFamily="2" charset="0"/>
            </a:endParaRPr>
          </a:p>
          <a:p>
            <a:pPr algn="ctr"/>
            <a:endParaRPr lang="it-IT" sz="1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CMU Sans Serif" pitchFamily="2" charset="0"/>
              <a:cs typeface="CMU Sans Serif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1C762916-0B39-F6B4-9842-8AFF81055BC1}"/>
              </a:ext>
            </a:extLst>
          </p:cNvPr>
          <p:cNvSpPr txBox="1"/>
          <p:nvPr/>
        </p:nvSpPr>
        <p:spPr>
          <a:xfrm>
            <a:off x="90715" y="3244624"/>
            <a:ext cx="89625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Economia </a:t>
            </a:r>
            <a:r>
              <a:rPr lang="en-US" sz="3200" b="1" spc="-150" dirty="0" err="1"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Circolare</a:t>
            </a:r>
            <a:r>
              <a:rPr lang="en-US" sz="3200" b="1" spc="-150" dirty="0"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: Le </a:t>
            </a:r>
            <a:r>
              <a:rPr lang="en-US" sz="3200" b="1" spc="-150"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Proposte</a:t>
            </a:r>
            <a:r>
              <a:rPr lang="en-US" sz="2800" b="1" spc="-150"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 </a:t>
            </a:r>
            <a:r>
              <a:rPr lang="en-US" sz="2800" b="1" spc="-150" dirty="0"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del DIPAR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19961389-669C-0EB5-BC65-89842B58C898}"/>
              </a:ext>
            </a:extLst>
          </p:cNvPr>
          <p:cNvSpPr txBox="1"/>
          <p:nvPr/>
        </p:nvSpPr>
        <p:spPr>
          <a:xfrm>
            <a:off x="0" y="5300697"/>
            <a:ext cx="3113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pc="-150" dirty="0"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San Severo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802A4FCB-8005-9446-5276-E87A4532E893}"/>
              </a:ext>
            </a:extLst>
          </p:cNvPr>
          <p:cNvSpPr txBox="1"/>
          <p:nvPr/>
        </p:nvSpPr>
        <p:spPr>
          <a:xfrm>
            <a:off x="5580112" y="5300697"/>
            <a:ext cx="3113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pc="-150" dirty="0">
                <a:latin typeface="Palatino Linotype" panose="02040502050505030304" pitchFamily="18" charset="0"/>
                <a:ea typeface="CMU Sans Serif" pitchFamily="2" charset="0"/>
                <a:cs typeface="CMU Sans Serif" pitchFamily="2" charset="0"/>
              </a:rPr>
              <a:t>29 Novembre 2024</a:t>
            </a:r>
          </a:p>
        </p:txBody>
      </p:sp>
    </p:spTree>
    <p:extLst>
      <p:ext uri="{BB962C8B-B14F-4D97-AF65-F5344CB8AC3E}">
        <p14:creationId xmlns:p14="http://schemas.microsoft.com/office/powerpoint/2010/main" val="235089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846513"/>
            <a:ext cx="12954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3468688"/>
            <a:ext cx="14208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magin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840288"/>
            <a:ext cx="37099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842482" y="193309"/>
            <a:ext cx="3674211" cy="1323439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300" normalizeH="0" baseline="0" noProof="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300" normalizeH="0" baseline="0" noProof="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«ESSENZIALE»</a:t>
            </a:r>
          </a:p>
        </p:txBody>
      </p:sp>
      <p:sp>
        <p:nvSpPr>
          <p:cNvPr id="4" name="Freccia curva 3"/>
          <p:cNvSpPr/>
          <p:nvPr/>
        </p:nvSpPr>
        <p:spPr>
          <a:xfrm rot="5400000">
            <a:off x="6624481" y="1144430"/>
            <a:ext cx="1711640" cy="1495425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ccia curva 7"/>
          <p:cNvSpPr/>
          <p:nvPr/>
        </p:nvSpPr>
        <p:spPr>
          <a:xfrm rot="5400000" flipV="1">
            <a:off x="969142" y="1107255"/>
            <a:ext cx="1712966" cy="156210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ccia a destra 4"/>
          <p:cNvSpPr/>
          <p:nvPr/>
        </p:nvSpPr>
        <p:spPr>
          <a:xfrm rot="5400000">
            <a:off x="4175125" y="1885951"/>
            <a:ext cx="828675" cy="889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34152" y="2725477"/>
            <a:ext cx="261744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300" normalizeH="0" baseline="0" noProof="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70AD47">
                    <a:lumMod val="50000"/>
                  </a:srgbClr>
                </a:soli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ORGANICO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300" normalizeH="0" baseline="0" noProof="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70AD47">
                    <a:lumMod val="50000"/>
                  </a:srgbClr>
                </a:soli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UMIDO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036151" y="2836832"/>
            <a:ext cx="11063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300" normalizeH="0" baseline="0" noProof="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RUP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183466" y="2744500"/>
            <a:ext cx="30233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300" normalizeH="0" baseline="0" noProof="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SECCO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300" normalizeH="0" baseline="0" noProof="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INDIFFERENZIATO</a:t>
            </a:r>
          </a:p>
        </p:txBody>
      </p:sp>
      <p:sp>
        <p:nvSpPr>
          <p:cNvPr id="13324" name="CasellaDiTesto 5"/>
          <p:cNvSpPr txBox="1">
            <a:spLocks noChangeArrowheads="1"/>
          </p:cNvSpPr>
          <p:nvPr/>
        </p:nvSpPr>
        <p:spPr bwMode="auto">
          <a:xfrm>
            <a:off x="3238500" y="4659313"/>
            <a:ext cx="2701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SMALTIMENTO/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RECUPERO</a:t>
            </a:r>
          </a:p>
        </p:txBody>
      </p:sp>
      <p:sp>
        <p:nvSpPr>
          <p:cNvPr id="13325" name="CasellaDiTesto 13"/>
          <p:cNvSpPr txBox="1">
            <a:spLocks noChangeArrowheads="1"/>
          </p:cNvSpPr>
          <p:nvPr/>
        </p:nvSpPr>
        <p:spPr bwMode="auto">
          <a:xfrm>
            <a:off x="464024" y="6067425"/>
            <a:ext cx="2142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AGLI IMPIANTI DI COMPOSTAGGIO</a:t>
            </a:r>
          </a:p>
        </p:txBody>
      </p:sp>
      <p:sp>
        <p:nvSpPr>
          <p:cNvPr id="13326" name="CasellaDiTesto 14"/>
          <p:cNvSpPr txBox="1">
            <a:spLocks noChangeArrowheads="1"/>
          </p:cNvSpPr>
          <p:nvPr/>
        </p:nvSpPr>
        <p:spPr bwMode="auto">
          <a:xfrm>
            <a:off x="6381750" y="4354513"/>
            <a:ext cx="2665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AGLI IMPIANTI DI SELEZIONE MECCANICA </a:t>
            </a:r>
          </a:p>
        </p:txBody>
      </p:sp>
      <p:pic>
        <p:nvPicPr>
          <p:cNvPr id="1332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3371850"/>
            <a:ext cx="24384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Rettangolo 1"/>
          <p:cNvSpPr>
            <a:spLocks noChangeArrowheads="1"/>
          </p:cNvSpPr>
          <p:nvPr/>
        </p:nvSpPr>
        <p:spPr bwMode="auto">
          <a:xfrm>
            <a:off x="6456363" y="6488113"/>
            <a:ext cx="247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(CONSORZI / MERCATO)</a:t>
            </a:r>
          </a:p>
        </p:txBody>
      </p:sp>
      <p:sp>
        <p:nvSpPr>
          <p:cNvPr id="16" name="Freccia a destra 15"/>
          <p:cNvSpPr/>
          <p:nvPr/>
        </p:nvSpPr>
        <p:spPr>
          <a:xfrm rot="5400000">
            <a:off x="7827962" y="6238876"/>
            <a:ext cx="206375" cy="2413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F3446935-9978-49B8-8472-1B739D40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E1BECC2-80DF-4FAB-858A-EE9C906634D9}" type="slidenum">
              <a:rPr lang="it-IT">
                <a:solidFill>
                  <a:schemeClr val="tx1"/>
                </a:solidFill>
              </a:rPr>
              <a:pPr/>
              <a:t>10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0" name="Picture 31" descr="Area di disegno">
            <a:extLst>
              <a:ext uri="{FF2B5EF4-FFF2-40B4-BE49-F238E27FC236}">
                <a16:creationId xmlns:a16="http://schemas.microsoft.com/office/drawing/2014/main" xmlns="" id="{699687C8-FF31-443A-BE2C-1469C8DB8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372" y="33356"/>
            <a:ext cx="1681656" cy="873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781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324" grpId="0"/>
      <p:bldP spid="13325" grpId="0"/>
      <p:bldP spid="13326" grpId="0"/>
      <p:bldP spid="133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1" name="Picture 39" descr="libri_definizione_chimica">
            <a:extLst>
              <a:ext uri="{FF2B5EF4-FFF2-40B4-BE49-F238E27FC236}">
                <a16:creationId xmlns:a16="http://schemas.microsoft.com/office/drawing/2014/main" xmlns="" id="{C2AFD05A-E9FD-4B03-8B94-5FA359ED8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2" y="311509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3" name="Text Box 31">
            <a:extLst>
              <a:ext uri="{FF2B5EF4-FFF2-40B4-BE49-F238E27FC236}">
                <a16:creationId xmlns:a16="http://schemas.microsoft.com/office/drawing/2014/main" xmlns="" id="{B47059B2-D66E-4D4D-AE77-D10874A47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1428421"/>
            <a:ext cx="87852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it-IT" altLang="it-IT" sz="1900" i="0" dirty="0"/>
              <a:t>La Commissione Europea definisce il </a:t>
            </a:r>
            <a:r>
              <a:rPr lang="it-IT" altLang="it-IT" sz="1900" b="1" dirty="0"/>
              <a:t>“GPP”</a:t>
            </a:r>
            <a:r>
              <a:rPr lang="it-IT" altLang="it-IT" sz="1900" i="0" dirty="0"/>
              <a:t> come l’approccio in base al quale le Amministrazioni Pubbliche integrano i criteri ambientali in tutte le fasi del processo di acquisto, incoraggiando la diffusione di tecnologie ambientali e lo sviluppo di prodotti validi sotto il profilo ambientale, attraverso la ricerca e la scelta dei risultati e delle soluzioni che hanno il minore impatto possibile sull’ambiente lungo l’intero ciclo di vita.</a:t>
            </a:r>
          </a:p>
        </p:txBody>
      </p:sp>
      <p:sp>
        <p:nvSpPr>
          <p:cNvPr id="3105" name="Text Box 33">
            <a:extLst>
              <a:ext uri="{FF2B5EF4-FFF2-40B4-BE49-F238E27FC236}">
                <a16:creationId xmlns:a16="http://schemas.microsoft.com/office/drawing/2014/main" xmlns="" id="{584291C6-EFD9-448F-806C-98A683B59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59" y="3779883"/>
            <a:ext cx="2232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it-IT" altLang="it-IT" sz="1800" b="1" dirty="0"/>
              <a:t>  </a:t>
            </a:r>
            <a:r>
              <a:rPr lang="it-IT" altLang="it-IT" sz="1800" dirty="0"/>
              <a:t>Beni durevoli</a:t>
            </a:r>
          </a:p>
        </p:txBody>
      </p:sp>
      <p:sp>
        <p:nvSpPr>
          <p:cNvPr id="3106" name="Text Box 34">
            <a:extLst>
              <a:ext uri="{FF2B5EF4-FFF2-40B4-BE49-F238E27FC236}">
                <a16:creationId xmlns:a16="http://schemas.microsoft.com/office/drawing/2014/main" xmlns="" id="{77EB0CAF-B4F3-4D8C-A434-97219B38E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59" y="4216446"/>
            <a:ext cx="2232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it-IT" altLang="it-IT" sz="1800" dirty="0"/>
              <a:t>  Beni di consumo</a:t>
            </a:r>
          </a:p>
        </p:txBody>
      </p:sp>
      <p:sp>
        <p:nvSpPr>
          <p:cNvPr id="3107" name="Text Box 35">
            <a:extLst>
              <a:ext uri="{FF2B5EF4-FFF2-40B4-BE49-F238E27FC236}">
                <a16:creationId xmlns:a16="http://schemas.microsoft.com/office/drawing/2014/main" xmlns="" id="{63188C4F-0B88-4C40-867F-101A9D6BA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59" y="4648246"/>
            <a:ext cx="2232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it-IT" altLang="it-IT" sz="1800"/>
              <a:t>  Servizi</a:t>
            </a:r>
          </a:p>
        </p:txBody>
      </p:sp>
      <p:sp>
        <p:nvSpPr>
          <p:cNvPr id="3108" name="Text Box 36">
            <a:extLst>
              <a:ext uri="{FF2B5EF4-FFF2-40B4-BE49-F238E27FC236}">
                <a16:creationId xmlns:a16="http://schemas.microsoft.com/office/drawing/2014/main" xmlns="" id="{C138461C-C82E-4019-AD6F-C3DFB6187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59" y="5080046"/>
            <a:ext cx="3744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it-IT" altLang="it-IT" sz="1800"/>
              <a:t>  Gestione e manutenzione edifici</a:t>
            </a:r>
          </a:p>
        </p:txBody>
      </p:sp>
      <p:sp>
        <p:nvSpPr>
          <p:cNvPr id="3109" name="Text Box 37">
            <a:extLst>
              <a:ext uri="{FF2B5EF4-FFF2-40B4-BE49-F238E27FC236}">
                <a16:creationId xmlns:a16="http://schemas.microsoft.com/office/drawing/2014/main" xmlns="" id="{B2364C57-25F1-4D45-AB48-0A57ADC8B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59" y="5513433"/>
            <a:ext cx="3455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it-IT" altLang="it-IT" sz="1800"/>
              <a:t>  Realizzazione opere pubbliche</a:t>
            </a:r>
          </a:p>
        </p:txBody>
      </p:sp>
      <p:sp>
        <p:nvSpPr>
          <p:cNvPr id="3110" name="Text Box 38">
            <a:extLst>
              <a:ext uri="{FF2B5EF4-FFF2-40B4-BE49-F238E27FC236}">
                <a16:creationId xmlns:a16="http://schemas.microsoft.com/office/drawing/2014/main" xmlns="" id="{DC792D74-6897-4A21-9817-CD4AABBA7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121" y="3195683"/>
            <a:ext cx="4537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it-IT" altLang="it-IT" sz="2000" i="0"/>
              <a:t>Il </a:t>
            </a:r>
            <a:r>
              <a:rPr lang="it-IT" altLang="it-IT" sz="2000"/>
              <a:t>Green Public Procurement</a:t>
            </a:r>
            <a:r>
              <a:rPr lang="it-IT" altLang="it-IT" sz="2000" i="0"/>
              <a:t> si applica:</a:t>
            </a:r>
            <a:endParaRPr lang="it-IT" altLang="it-IT" sz="2000" b="1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DC8DF88-F928-4805-AE86-CA04C392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E1BECC2-80DF-4FAB-858A-EE9C906634D9}" type="slidenum">
              <a:rPr lang="it-IT">
                <a:solidFill>
                  <a:schemeClr val="tx1"/>
                </a:solidFill>
              </a:rPr>
              <a:pPr/>
              <a:t>11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15D7B28F-D1D9-00D6-D8BB-26574AF00189}"/>
              </a:ext>
            </a:extLst>
          </p:cNvPr>
          <p:cNvSpPr txBox="1"/>
          <p:nvPr/>
        </p:nvSpPr>
        <p:spPr>
          <a:xfrm>
            <a:off x="0" y="148436"/>
            <a:ext cx="565212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GREEN PUBLIC PROCUREMENT</a:t>
            </a:r>
          </a:p>
        </p:txBody>
      </p:sp>
      <p:pic>
        <p:nvPicPr>
          <p:cNvPr id="4" name="Picture 31" descr="Area di disegno">
            <a:extLst>
              <a:ext uri="{FF2B5EF4-FFF2-40B4-BE49-F238E27FC236}">
                <a16:creationId xmlns:a16="http://schemas.microsoft.com/office/drawing/2014/main" xmlns="" id="{D2494FD3-1543-0EEF-A3A1-C2295FAA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1104"/>
            <a:ext cx="1681656" cy="873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46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4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4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4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4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4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5" grpId="0"/>
      <p:bldP spid="3106" grpId="0"/>
      <p:bldP spid="3107" grpId="0"/>
      <p:bldP spid="3108" grpId="0"/>
      <p:bldP spid="3109" grpId="0"/>
      <p:bldP spid="31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xmlns="" id="{CA611A98-E73D-4276-ACE3-D72911B4C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81" y="1686906"/>
            <a:ext cx="4820343" cy="255454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it-IT" altLang="it-IT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Valorizzazione dei parametri ambientali dell’offerta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59261A2-47D4-4811-8B31-1DCADDEAB8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4499" y="2946400"/>
            <a:ext cx="2209661" cy="2178726"/>
          </a:xfrm>
          <a:prstGeom prst="rect">
            <a:avLst/>
          </a:prstGeom>
        </p:spPr>
      </p:pic>
      <p:pic>
        <p:nvPicPr>
          <p:cNvPr id="5124" name="Picture 4" descr="Risultati immagini per ambiente e salutee icona">
            <a:extLst>
              <a:ext uri="{FF2B5EF4-FFF2-40B4-BE49-F238E27FC236}">
                <a16:creationId xmlns:a16="http://schemas.microsoft.com/office/drawing/2014/main" xmlns="" id="{40F45272-88AF-4B17-BC04-E1301C95A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1" b="39038"/>
          <a:stretch/>
        </p:blipFill>
        <p:spPr bwMode="auto">
          <a:xfrm>
            <a:off x="1144445" y="5208036"/>
            <a:ext cx="4535487" cy="161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isultati immagini per ambiente e salutee icona">
            <a:extLst>
              <a:ext uri="{FF2B5EF4-FFF2-40B4-BE49-F238E27FC236}">
                <a16:creationId xmlns:a16="http://schemas.microsoft.com/office/drawing/2014/main" xmlns="" id="{8498D779-BE8C-4196-A539-58A5989E9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6159" r="55858" b="73658"/>
          <a:stretch/>
        </p:blipFill>
        <p:spPr bwMode="auto">
          <a:xfrm>
            <a:off x="6005064" y="5208036"/>
            <a:ext cx="1716572" cy="138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isultati immagini per contratto nazionale lavoro">
            <a:extLst>
              <a:ext uri="{FF2B5EF4-FFF2-40B4-BE49-F238E27FC236}">
                <a16:creationId xmlns:a16="http://schemas.microsoft.com/office/drawing/2014/main" xmlns="" id="{D24D3051-B00E-4671-9EB7-4C01C2181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40" y="1206462"/>
            <a:ext cx="2620779" cy="262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598A8B7-1E1F-4911-A6E2-29E6F901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E1BECC2-80DF-4FAB-858A-EE9C906634D9}" type="slidenum">
              <a:rPr lang="it-IT">
                <a:solidFill>
                  <a:schemeClr val="tx1"/>
                </a:solidFill>
              </a:rPr>
              <a:pPr/>
              <a:t>12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DB4FD120-4C70-FB62-96A1-3BAE2975AE60}"/>
              </a:ext>
            </a:extLst>
          </p:cNvPr>
          <p:cNvSpPr txBox="1"/>
          <p:nvPr/>
        </p:nvSpPr>
        <p:spPr>
          <a:xfrm>
            <a:off x="0" y="148436"/>
            <a:ext cx="5508104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APPALTI PUBBLICI E PRIVATI</a:t>
            </a:r>
          </a:p>
        </p:txBody>
      </p:sp>
      <p:pic>
        <p:nvPicPr>
          <p:cNvPr id="7" name="Picture 31" descr="Area di disegno">
            <a:extLst>
              <a:ext uri="{FF2B5EF4-FFF2-40B4-BE49-F238E27FC236}">
                <a16:creationId xmlns:a16="http://schemas.microsoft.com/office/drawing/2014/main" xmlns="" id="{CF3B9660-E57E-B9C8-A6A7-CB5C78E19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1104"/>
            <a:ext cx="1681656" cy="873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444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isultati immagini per LCA">
            <a:extLst>
              <a:ext uri="{FF2B5EF4-FFF2-40B4-BE49-F238E27FC236}">
                <a16:creationId xmlns:a16="http://schemas.microsoft.com/office/drawing/2014/main" xmlns="" id="{31B9A687-BCB5-49AE-8371-D1873961D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27" y="1283406"/>
            <a:ext cx="6357732" cy="515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C4DC7DB9-B59B-49E5-BA2B-622432CAC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" y="2442641"/>
            <a:ext cx="1794555" cy="166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E436271C-8320-449F-AEC1-012E4A06E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5528843"/>
            <a:ext cx="2455422" cy="11926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FE57E1DB-B0A5-456C-9404-2A9DB2BA536C}"/>
              </a:ext>
            </a:extLst>
          </p:cNvPr>
          <p:cNvSpPr/>
          <p:nvPr/>
        </p:nvSpPr>
        <p:spPr>
          <a:xfrm>
            <a:off x="284373" y="1796310"/>
            <a:ext cx="12462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41B7CA2A-93D5-4626-905A-CA11DB1FB68D}"/>
              </a:ext>
            </a:extLst>
          </p:cNvPr>
          <p:cNvSpPr/>
          <p:nvPr/>
        </p:nvSpPr>
        <p:spPr>
          <a:xfrm>
            <a:off x="6965197" y="5097959"/>
            <a:ext cx="17536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OUT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xmlns="" id="{1F3E302F-3921-4EE3-963B-368178355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95428"/>
            <a:ext cx="8928099" cy="4616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3B6A"/>
                </a:solidFill>
              </a:defRPr>
            </a:lvl1pPr>
          </a:lstStyle>
          <a:p>
            <a:r>
              <a:rPr lang="it-IT" altLang="it-IT" sz="2400" dirty="0"/>
              <a:t>Strumento d’eccellenza in ambito GPP: LCA</a:t>
            </a:r>
          </a:p>
        </p:txBody>
      </p:sp>
      <p:sp>
        <p:nvSpPr>
          <p:cNvPr id="11" name="Segnaposto numero diapositiva 1">
            <a:extLst>
              <a:ext uri="{FF2B5EF4-FFF2-40B4-BE49-F238E27FC236}">
                <a16:creationId xmlns:a16="http://schemas.microsoft.com/office/drawing/2014/main" xmlns="" id="{613E4E5E-A0B2-4BB0-A4EF-ED49BD63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CBD1-3BD9-48CD-ABEA-ADDFF6B6BCA0}" type="slidenum">
              <a:rPr lang="it-IT" smtClean="0">
                <a:solidFill>
                  <a:schemeClr val="tx1"/>
                </a:solidFill>
              </a:rPr>
              <a:t>13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5C1F738-5CE2-EEAF-0DE6-FBA7F0105888}"/>
              </a:ext>
            </a:extLst>
          </p:cNvPr>
          <p:cNvSpPr txBox="1"/>
          <p:nvPr/>
        </p:nvSpPr>
        <p:spPr>
          <a:xfrm>
            <a:off x="0" y="148436"/>
            <a:ext cx="4499992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LIFE CYCLE ASSESSMENT</a:t>
            </a:r>
          </a:p>
        </p:txBody>
      </p:sp>
      <p:pic>
        <p:nvPicPr>
          <p:cNvPr id="3" name="Picture 31" descr="Area di disegno">
            <a:extLst>
              <a:ext uri="{FF2B5EF4-FFF2-40B4-BE49-F238E27FC236}">
                <a16:creationId xmlns:a16="http://schemas.microsoft.com/office/drawing/2014/main" xmlns="" id="{7256F48B-AEC4-9FF7-8A47-F111201C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1104"/>
            <a:ext cx="1681656" cy="873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039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33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171570"/>
            <a:ext cx="3995936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APEA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310"/>
            <a:ext cx="168275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740352" y="6237312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259632" y="787122"/>
            <a:ext cx="2142063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APEA</a:t>
            </a:r>
          </a:p>
        </p:txBody>
      </p:sp>
      <p:sp>
        <p:nvSpPr>
          <p:cNvPr id="9" name="Rettangolo 8"/>
          <p:cNvSpPr/>
          <p:nvPr/>
        </p:nvSpPr>
        <p:spPr>
          <a:xfrm>
            <a:off x="2985957" y="2806432"/>
            <a:ext cx="3059832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44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it-IT" sz="44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PEA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072228" y="3600606"/>
            <a:ext cx="69445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Area Produttiva </a:t>
            </a:r>
            <a:r>
              <a:rPr kumimoji="0" lang="it-IT" sz="2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Paesaggisticamente</a:t>
            </a:r>
            <a:r>
              <a:rPr kumimoji="0" lang="it-IT" sz="2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ed Ecologicamente Attrezzata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ccia curva 10"/>
          <p:cNvSpPr/>
          <p:nvPr/>
        </p:nvSpPr>
        <p:spPr bwMode="auto">
          <a:xfrm flipV="1">
            <a:off x="2061515" y="1477815"/>
            <a:ext cx="1152525" cy="2084388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</p:txBody>
      </p:sp>
      <p:sp>
        <p:nvSpPr>
          <p:cNvPr id="12" name="Rettangolo 7"/>
          <p:cNvSpPr>
            <a:spLocks noChangeArrowheads="1"/>
          </p:cNvSpPr>
          <p:nvPr/>
        </p:nvSpPr>
        <p:spPr bwMode="auto">
          <a:xfrm>
            <a:off x="900113" y="4905375"/>
            <a:ext cx="74168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Evoluzione inclusiva dei temi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paesaggistici, della qualità edilizia e dei temi della produzione energetica delle tradizionali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APEA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393825"/>
            <a:ext cx="24860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ACBE0"/>
                </a:solidFill>
              </a14:hiddenFill>
            </a:ext>
            <a:ext uri="{91240B29-F687-4F45-9708-019B960494DF}">
              <a14:hiddenLine xmlns:a14="http://schemas.microsoft.com/office/drawing/2010/main" w="54991" cmpd="thickThin" algn="ctr">
                <a:solidFill>
                  <a:srgbClr val="2DA2B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67"/>
          <p:cNvSpPr txBox="1">
            <a:spLocks noChangeArrowheads="1"/>
          </p:cNvSpPr>
          <p:nvPr/>
        </p:nvSpPr>
        <p:spPr bwMode="auto">
          <a:xfrm>
            <a:off x="5592022" y="1697753"/>
            <a:ext cx="3551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Times New Roman" panose="02020603050405020304" pitchFamily="18" charset="0"/>
              </a:rPr>
              <a:t>Regione Puglia</a:t>
            </a:r>
          </a:p>
        </p:txBody>
      </p:sp>
    </p:spTree>
    <p:extLst>
      <p:ext uri="{BB962C8B-B14F-4D97-AF65-F5344CB8AC3E}">
        <p14:creationId xmlns:p14="http://schemas.microsoft.com/office/powerpoint/2010/main" val="7530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148436"/>
            <a:ext cx="63722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IMPRESA, APPEA E GESTORE UNICO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310"/>
            <a:ext cx="168275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"/>
          <a:stretch/>
        </p:blipFill>
        <p:spPr bwMode="auto">
          <a:xfrm>
            <a:off x="368354" y="1196752"/>
            <a:ext cx="8388748" cy="543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740352" y="6237312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8177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148436"/>
            <a:ext cx="5508104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OTTIMIZZARE PER RECUPERARE COMPETIVITA’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310"/>
            <a:ext cx="168275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90488" y="1278249"/>
            <a:ext cx="8963025" cy="1728787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it-IT" altLang="it-IT" sz="2200" dirty="0"/>
              <a:t>L’ottimizzazione dei processi produttivi, la focalizzazione sui processi “core” e l’esternalizzazione dei processi “no core” dell’impresa in una singola area produttiva ecologicamente attrezzata garantisce il </a:t>
            </a:r>
            <a:r>
              <a:rPr lang="it-IT" altLang="it-IT" sz="2200" b="1" dirty="0">
                <a:solidFill>
                  <a:srgbClr val="00B050"/>
                </a:solidFill>
              </a:rPr>
              <a:t>recupero di competitività</a:t>
            </a:r>
            <a:r>
              <a:rPr lang="it-IT" altLang="it-IT" sz="2200" dirty="0"/>
              <a:t>, oltre a </a:t>
            </a:r>
            <a:r>
              <a:rPr lang="it-IT" altLang="it-IT" sz="2200" b="1" dirty="0">
                <a:solidFill>
                  <a:srgbClr val="00B050"/>
                </a:solidFill>
              </a:rPr>
              <a:t>risparmi economici notevoli</a:t>
            </a:r>
            <a:r>
              <a:rPr lang="it-IT" altLang="it-IT" sz="2200" dirty="0"/>
              <a:t>, a partire dai seguenti settori di intervento (secondo uno schema via via implementabile e aperto):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 bwMode="auto">
          <a:xfrm>
            <a:off x="609600" y="3368605"/>
            <a:ext cx="39036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5000"/>
              <a:buFontTx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Waste management</a:t>
            </a:r>
          </a:p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5000"/>
              <a:buFontTx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Energy management</a:t>
            </a:r>
          </a:p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5000"/>
              <a:buFontTx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Water management</a:t>
            </a:r>
          </a:p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5000"/>
              <a:buFontTx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Mobility management</a:t>
            </a:r>
          </a:p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5000"/>
              <a:buFontTx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Servizi di logistica </a:t>
            </a:r>
          </a:p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5000"/>
              <a:buFontTx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Supporto amministrativo</a:t>
            </a:r>
          </a:p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5000"/>
              <a:buFontTx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Formazione-comunicazione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 bwMode="auto">
          <a:xfrm>
            <a:off x="4665663" y="3367017"/>
            <a:ext cx="3905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5000"/>
              <a:buFontTx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Supporto tecnico</a:t>
            </a:r>
          </a:p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5000"/>
              <a:buFontTx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Ricerca-innovazione</a:t>
            </a:r>
          </a:p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5000"/>
              <a:buFontTx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Intermediazione</a:t>
            </a:r>
          </a:p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5000"/>
              <a:buFontTx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Marketing</a:t>
            </a:r>
          </a:p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5000"/>
              <a:buFontTx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Sicurezza</a:t>
            </a:r>
          </a:p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5000"/>
              <a:buFontTx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Gestione delle infrastrutture e delle dotazioni ambientali</a:t>
            </a:r>
          </a:p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5000"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8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/>
          <a:stretch/>
        </p:blipFill>
        <p:spPr bwMode="auto">
          <a:xfrm>
            <a:off x="2272" y="1610436"/>
            <a:ext cx="9141728" cy="40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2878500" y="5950314"/>
            <a:ext cx="33869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Fonte: Presentazione Simbiosi industriale. L’esperienza ENEA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1C9E747A-D183-40F5-AB57-4A42886D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E1BECC2-80DF-4FAB-858A-EE9C906634D9}" type="slidenum">
              <a:rPr lang="it-IT">
                <a:solidFill>
                  <a:schemeClr val="tx1"/>
                </a:solidFill>
              </a:rPr>
              <a:pPr/>
              <a:t>17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2D4F98C-E04C-8E34-BC73-60A45E413695}"/>
              </a:ext>
            </a:extLst>
          </p:cNvPr>
          <p:cNvSpPr txBox="1"/>
          <p:nvPr/>
        </p:nvSpPr>
        <p:spPr>
          <a:xfrm>
            <a:off x="0" y="148436"/>
            <a:ext cx="4499992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SIMBIOSI INDUSTRIALE</a:t>
            </a:r>
          </a:p>
        </p:txBody>
      </p:sp>
      <p:pic>
        <p:nvPicPr>
          <p:cNvPr id="7" name="Picture 31" descr="Area di disegno">
            <a:extLst>
              <a:ext uri="{FF2B5EF4-FFF2-40B4-BE49-F238E27FC236}">
                <a16:creationId xmlns:a16="http://schemas.microsoft.com/office/drawing/2014/main" xmlns="" id="{DBF30407-4040-AAF3-33AE-B114C9309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1104"/>
            <a:ext cx="1681656" cy="873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7520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"/>
          <a:stretch>
            <a:fillRect/>
          </a:stretch>
        </p:blipFill>
        <p:spPr bwMode="auto">
          <a:xfrm>
            <a:off x="4056063" y="3175"/>
            <a:ext cx="50879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2"/>
          <p:cNvSpPr txBox="1">
            <a:spLocks noChangeArrowheads="1"/>
          </p:cNvSpPr>
          <p:nvPr/>
        </p:nvSpPr>
        <p:spPr bwMode="auto">
          <a:xfrm>
            <a:off x="1588" y="1760592"/>
            <a:ext cx="4056062" cy="206210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3B6A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3B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Interazioni simbiotiche esistenti e potenziali nella Provincia di Taranto</a:t>
            </a:r>
          </a:p>
        </p:txBody>
      </p:sp>
      <p:sp>
        <p:nvSpPr>
          <p:cNvPr id="143364" name="CasellaDiTesto 4"/>
          <p:cNvSpPr txBox="1">
            <a:spLocks noChangeArrowheads="1"/>
          </p:cNvSpPr>
          <p:nvPr/>
        </p:nvSpPr>
        <p:spPr bwMode="auto">
          <a:xfrm>
            <a:off x="444501" y="5008216"/>
            <a:ext cx="316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Fonte: Elaborazione di un modello di applicazione dei principi e degli strumenti dell’ecologia industriale ad un’area vasta – Università degli Studi di Bari Aldo Moro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9CDE4C8A-4ACA-4E56-B8F8-42AD3085D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44028" y="6459519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1E1BECC2-80DF-4FAB-858A-EE9C906634D9}" type="slidenum">
              <a:rPr lang="it-IT">
                <a:solidFill>
                  <a:schemeClr val="tx1"/>
                </a:solidFill>
              </a:rPr>
              <a:pPr/>
              <a:t>18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Picture 31" descr="Area di disegno">
            <a:extLst>
              <a:ext uri="{FF2B5EF4-FFF2-40B4-BE49-F238E27FC236}">
                <a16:creationId xmlns:a16="http://schemas.microsoft.com/office/drawing/2014/main" xmlns="" id="{77EDB57A-9271-492A-93BD-7EF240D42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372" y="33356"/>
            <a:ext cx="1681656" cy="873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0593934"/>
      </p:ext>
    </p:extLst>
  </p:cSld>
  <p:clrMapOvr>
    <a:masterClrMapping/>
  </p:clrMapOvr>
  <p:transition spd="med" advClick="0" advTm="30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>
            <a:extLst>
              <a:ext uri="{FF2B5EF4-FFF2-40B4-BE49-F238E27FC236}">
                <a16:creationId xmlns:a16="http://schemas.microsoft.com/office/drawing/2014/main" xmlns="" id="{116C7FE7-925F-4E88-9C18-EFA012836B0D}"/>
              </a:ext>
            </a:extLst>
          </p:cNvPr>
          <p:cNvGrpSpPr/>
          <p:nvPr/>
        </p:nvGrpSpPr>
        <p:grpSpPr>
          <a:xfrm>
            <a:off x="1114815" y="4206351"/>
            <a:ext cx="7271637" cy="1201892"/>
            <a:chOff x="1813998" y="5136028"/>
            <a:chExt cx="9695516" cy="1602522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50DDFD0A-24D1-F723-43A9-FB3D7ABAC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998" y="5136029"/>
              <a:ext cx="1644458" cy="1602521"/>
            </a:xfrm>
            <a:prstGeom prst="rect">
              <a:avLst/>
            </a:prstGeom>
          </p:spPr>
        </p:pic>
        <p:pic>
          <p:nvPicPr>
            <p:cNvPr id="7" name="Immagine 6" descr="Immagine che contiene testo, clipart&#10;&#10;Descrizione generata automaticamente">
              <a:extLst>
                <a:ext uri="{FF2B5EF4-FFF2-40B4-BE49-F238E27FC236}">
                  <a16:creationId xmlns:a16="http://schemas.microsoft.com/office/drawing/2014/main" xmlns="" id="{28BE348F-FDD6-E798-2835-23274C8B3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657" y="5136028"/>
              <a:ext cx="1331548" cy="1602521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1964D7AB-BA87-ED09-801C-1910EC735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23" t="20207" r="9837" b="18481"/>
            <a:stretch/>
          </p:blipFill>
          <p:spPr>
            <a:xfrm>
              <a:off x="3452590" y="5136028"/>
              <a:ext cx="2042067" cy="1602521"/>
            </a:xfrm>
            <a:prstGeom prst="rect">
              <a:avLst/>
            </a:prstGeom>
          </p:spPr>
        </p:pic>
        <p:pic>
          <p:nvPicPr>
            <p:cNvPr id="11" name="Immagine 10" descr="Immagine che contiene testo&#10;&#10;Descrizione generata automaticamente">
              <a:extLst>
                <a:ext uri="{FF2B5EF4-FFF2-40B4-BE49-F238E27FC236}">
                  <a16:creationId xmlns:a16="http://schemas.microsoft.com/office/drawing/2014/main" xmlns="" id="{0C479F50-30E7-8FC0-EBE8-4C62C9A95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4" t="7734" r="4823" b="15139"/>
            <a:stretch/>
          </p:blipFill>
          <p:spPr>
            <a:xfrm>
              <a:off x="6813443" y="5136028"/>
              <a:ext cx="1795473" cy="160252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id="{FD224CD9-2EA7-68AB-646C-9550583A0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8341" t="42731" r="30833" b="37129"/>
            <a:stretch/>
          </p:blipFill>
          <p:spPr>
            <a:xfrm>
              <a:off x="8586423" y="5136028"/>
              <a:ext cx="2923091" cy="1590077"/>
            </a:xfrm>
            <a:prstGeom prst="rect">
              <a:avLst/>
            </a:prstGeom>
          </p:spPr>
        </p:pic>
      </p:grpSp>
      <p:sp>
        <p:nvSpPr>
          <p:cNvPr id="22" name="Sottotitolo 2">
            <a:extLst>
              <a:ext uri="{FF2B5EF4-FFF2-40B4-BE49-F238E27FC236}">
                <a16:creationId xmlns:a16="http://schemas.microsoft.com/office/drawing/2014/main" xmlns="" id="{72CF9FF0-E821-4FBC-A3CF-F2AA2B508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548" y="2887396"/>
            <a:ext cx="7685593" cy="1485028"/>
          </a:xfrm>
        </p:spPr>
        <p:txBody>
          <a:bodyPr>
            <a:normAutofit/>
          </a:bodyPr>
          <a:lstStyle/>
          <a:p>
            <a:pPr algn="ctr"/>
            <a:r>
              <a:rPr lang="en-US" sz="1350" dirty="0">
                <a:latin typeface="Bahnschrift" panose="020B0502040204020203" pitchFamily="34" charset="0"/>
              </a:rPr>
              <a:t>Valeria Ancona, Carlo Pastore (IRSA); </a:t>
            </a:r>
            <a:br>
              <a:rPr lang="en-US" sz="1350" dirty="0">
                <a:latin typeface="Bahnschrift" panose="020B0502040204020203" pitchFamily="34" charset="0"/>
              </a:rPr>
            </a:br>
            <a:r>
              <a:rPr lang="en-US" sz="1350" dirty="0" err="1">
                <a:latin typeface="Bahnschrift" panose="020B0502040204020203" pitchFamily="34" charset="0"/>
              </a:rPr>
              <a:t>Fedra</a:t>
            </a:r>
            <a:r>
              <a:rPr lang="en-US" sz="1350" dirty="0">
                <a:latin typeface="Bahnschrift" panose="020B0502040204020203" pitchFamily="34" charset="0"/>
              </a:rPr>
              <a:t> </a:t>
            </a:r>
            <a:r>
              <a:rPr lang="en-US" sz="1350" dirty="0" err="1">
                <a:latin typeface="Bahnschrift" panose="020B0502040204020203" pitchFamily="34" charset="0"/>
              </a:rPr>
              <a:t>Francocci</a:t>
            </a:r>
            <a:r>
              <a:rPr lang="en-US" sz="1350" dirty="0">
                <a:latin typeface="Bahnschrift" panose="020B0502040204020203" pitchFamily="34" charset="0"/>
              </a:rPr>
              <a:t> (IAS); </a:t>
            </a:r>
            <a:br>
              <a:rPr lang="en-US" sz="1350" dirty="0">
                <a:latin typeface="Bahnschrift" panose="020B0502040204020203" pitchFamily="34" charset="0"/>
              </a:rPr>
            </a:br>
            <a:r>
              <a:rPr lang="en-US" sz="1350" dirty="0">
                <a:latin typeface="Bahnschrift" panose="020B0502040204020203" pitchFamily="34" charset="0"/>
              </a:rPr>
              <a:t>Gabriele </a:t>
            </a:r>
            <a:r>
              <a:rPr lang="en-US" sz="1350" dirty="0" err="1">
                <a:latin typeface="Bahnschrift" panose="020B0502040204020203" pitchFamily="34" charset="0"/>
              </a:rPr>
              <a:t>Guidolotti</a:t>
            </a:r>
            <a:r>
              <a:rPr lang="en-US" sz="1350" dirty="0">
                <a:latin typeface="Bahnschrift" panose="020B0502040204020203" pitchFamily="34" charset="0"/>
              </a:rPr>
              <a:t>, Michele </a:t>
            </a:r>
            <a:r>
              <a:rPr lang="en-US" sz="1350" dirty="0" err="1">
                <a:latin typeface="Bahnschrift" panose="020B0502040204020203" pitchFamily="34" charset="0"/>
              </a:rPr>
              <a:t>Mattioni</a:t>
            </a:r>
            <a:r>
              <a:rPr lang="en-US" sz="1350" dirty="0">
                <a:latin typeface="Bahnschrift" panose="020B0502040204020203" pitchFamily="34" charset="0"/>
              </a:rPr>
              <a:t>, Laura </a:t>
            </a:r>
            <a:r>
              <a:rPr lang="en-US" sz="1350" dirty="0" err="1">
                <a:latin typeface="Bahnschrift" panose="020B0502040204020203" pitchFamily="34" charset="0"/>
              </a:rPr>
              <a:t>Passatore</a:t>
            </a:r>
            <a:r>
              <a:rPr lang="en-US" sz="1350" dirty="0">
                <a:latin typeface="Bahnschrift" panose="020B0502040204020203" pitchFamily="34" charset="0"/>
              </a:rPr>
              <a:t>, Gregorio Sgrigna (IRET); ANGELO MASSACCI (RESPONSABILE SCIENTIFICO);</a:t>
            </a:r>
            <a:br>
              <a:rPr lang="en-US" sz="1350" dirty="0">
                <a:latin typeface="Bahnschrift" panose="020B0502040204020203" pitchFamily="34" charset="0"/>
              </a:rPr>
            </a:br>
            <a:r>
              <a:rPr lang="en-US" sz="1350" dirty="0">
                <a:latin typeface="Bahnschrift" panose="020B0502040204020203" pitchFamily="34" charset="0"/>
              </a:rPr>
              <a:t>Lorenzo Ferrara (SOCRATE); </a:t>
            </a:r>
            <a:br>
              <a:rPr lang="en-US" sz="1350" dirty="0">
                <a:latin typeface="Bahnschrift" panose="020B0502040204020203" pitchFamily="34" charset="0"/>
              </a:rPr>
            </a:br>
            <a:r>
              <a:rPr lang="en-US" sz="1350" dirty="0">
                <a:latin typeface="Bahnschrift" panose="020B0502040204020203" pitchFamily="34" charset="0"/>
              </a:rPr>
              <a:t>Antonio Albanese (CISA</a:t>
            </a:r>
            <a:r>
              <a:rPr lang="en-US" sz="1500" dirty="0">
                <a:latin typeface="Bahnschrift" panose="020B0502040204020203" pitchFamily="34" charset="0"/>
              </a:rPr>
              <a:t>)</a:t>
            </a:r>
            <a:endParaRPr lang="en-US" sz="1500" baseline="30000" dirty="0">
              <a:latin typeface="Bahnschrift" panose="020B0502040204020203" pitchFamily="34" charset="0"/>
            </a:endParaRPr>
          </a:p>
        </p:txBody>
      </p:sp>
      <p:sp>
        <p:nvSpPr>
          <p:cNvPr id="23" name="Sottotitolo 2">
            <a:extLst>
              <a:ext uri="{FF2B5EF4-FFF2-40B4-BE49-F238E27FC236}">
                <a16:creationId xmlns:a16="http://schemas.microsoft.com/office/drawing/2014/main" xmlns="" id="{646A27DF-2722-4FD3-A8DD-026AA8450607}"/>
              </a:ext>
            </a:extLst>
          </p:cNvPr>
          <p:cNvSpPr txBox="1">
            <a:spLocks/>
          </p:cNvSpPr>
          <p:nvPr/>
        </p:nvSpPr>
        <p:spPr>
          <a:xfrm>
            <a:off x="2759705" y="2408699"/>
            <a:ext cx="3567902" cy="46060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Bahnschrift" panose="020B0502040204020203" pitchFamily="34" charset="0"/>
              </a:rPr>
              <a:t>Spin-off CNR, start-up </a:t>
            </a:r>
            <a:r>
              <a:rPr lang="en-US" dirty="0" err="1">
                <a:latin typeface="Bahnschrift" panose="020B0502040204020203" pitchFamily="34" charset="0"/>
              </a:rPr>
              <a:t>innovativa</a:t>
            </a:r>
            <a:endParaRPr lang="en-US" baseline="30000" dirty="0">
              <a:latin typeface="Bahnschrift" panose="020B0502040204020203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E5B71AF9-960D-46D6-BB1D-F24DA9C384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b="43044"/>
          <a:stretch/>
        </p:blipFill>
        <p:spPr>
          <a:xfrm>
            <a:off x="717739" y="919921"/>
            <a:ext cx="7907398" cy="160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1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148436"/>
            <a:ext cx="4499992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COMPOSIZIONE DIPAR</a:t>
            </a:r>
          </a:p>
        </p:txBody>
      </p:sp>
      <p:pic>
        <p:nvPicPr>
          <p:cNvPr id="21" name="Picture 31" descr="Area di disegno">
            <a:extLst>
              <a:ext uri="{FF2B5EF4-FFF2-40B4-BE49-F238E27FC236}">
                <a16:creationId xmlns:a16="http://schemas.microsoft.com/office/drawing/2014/main" xmlns="" id="{95FECA57-1D2F-4926-ACA9-83F9B293F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1104"/>
            <a:ext cx="1681656" cy="873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4" y="952561"/>
            <a:ext cx="8145463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764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20177" y="3477268"/>
            <a:ext cx="4472694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it-IT" sz="15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Il progetto Soluzioni Verdi </a:t>
            </a:r>
          </a:p>
          <a:p>
            <a:pPr algn="r" fontAlgn="base"/>
            <a:r>
              <a:rPr lang="it-IT" sz="135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(Progetto POR 2019)</a:t>
            </a:r>
          </a:p>
          <a:p>
            <a:pPr algn="r" fontAlgn="base"/>
            <a:r>
              <a:rPr lang="it-IT" sz="1500" dirty="0">
                <a:solidFill>
                  <a:srgbClr val="242424"/>
                </a:solidFill>
                <a:latin typeface="Bahnschrift" panose="020B0502040204020203" pitchFamily="34" charset="0"/>
              </a:rPr>
              <a:t>Strategia per il recupero di aree contaminate e la valorizzazione di biomassa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694" y="857250"/>
            <a:ext cx="2774306" cy="359215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-28841" y="4491024"/>
            <a:ext cx="4608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it-IT" sz="15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Il progetto Taranto </a:t>
            </a:r>
            <a:r>
              <a:rPr lang="it-IT" sz="135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(Progetto PON 2021)</a:t>
            </a:r>
          </a:p>
          <a:p>
            <a:pPr algn="r" fontAlgn="base"/>
            <a:r>
              <a:rPr lang="it-IT" sz="1500" dirty="0">
                <a:solidFill>
                  <a:srgbClr val="242424"/>
                </a:solidFill>
                <a:latin typeface="Bahnschrift" panose="020B0502040204020203" pitchFamily="34" charset="0"/>
              </a:rPr>
              <a:t>Strategia di bonifica basata sulle NBS che genera energia rinnovabile e biomateriali, favorendo l’economia circolare e la decarbonizzazione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68224" y="2181532"/>
            <a:ext cx="4411779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it-IT" sz="15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Il sito Pilota di </a:t>
            </a:r>
            <a:r>
              <a:rPr lang="it-IT" sz="1500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Manganecchia</a:t>
            </a:r>
            <a:r>
              <a:rPr lang="it-IT" sz="15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</a:p>
          <a:p>
            <a:pPr algn="r" fontAlgn="base"/>
            <a:r>
              <a:rPr lang="it-IT" sz="135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(finanziato da CISA 2014-2020)</a:t>
            </a:r>
          </a:p>
          <a:p>
            <a:pPr algn="r" fontAlgn="base"/>
            <a:r>
              <a:rPr lang="it-IT" sz="1500" dirty="0">
                <a:solidFill>
                  <a:srgbClr val="242424"/>
                </a:solidFill>
                <a:latin typeface="Bahnschrift" panose="020B0502040204020203" pitchFamily="34" charset="0"/>
              </a:rPr>
              <a:t>Bonificare l’area (circa 5000 m</a:t>
            </a:r>
            <a:r>
              <a:rPr lang="it-IT" sz="1500" baseline="30000" dirty="0">
                <a:solidFill>
                  <a:srgbClr val="242424"/>
                </a:solidFill>
                <a:latin typeface="Bahnschrift" panose="020B0502040204020203" pitchFamily="34" charset="0"/>
              </a:rPr>
              <a:t>2</a:t>
            </a:r>
            <a:r>
              <a:rPr lang="it-IT" sz="1500" dirty="0">
                <a:solidFill>
                  <a:srgbClr val="242424"/>
                </a:solidFill>
                <a:latin typeface="Bahnschrift" panose="020B0502040204020203" pitchFamily="34" charset="0"/>
              </a:rPr>
              <a:t>), da  Policlorobifenili (PCB) e metalli pesanti con l’uso di sistemi arborei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844" y="857250"/>
            <a:ext cx="1760850" cy="14404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/>
          <a:srcRect b="21804"/>
          <a:stretch/>
        </p:blipFill>
        <p:spPr>
          <a:xfrm>
            <a:off x="4643955" y="4086049"/>
            <a:ext cx="4500045" cy="191470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/>
          <a:srcRect b="4456"/>
          <a:stretch/>
        </p:blipFill>
        <p:spPr>
          <a:xfrm>
            <a:off x="4624847" y="2183198"/>
            <a:ext cx="1760850" cy="224898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F9033DF-3C9E-F4AB-AB24-EA458DB474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369" b="17546"/>
          <a:stretch/>
        </p:blipFill>
        <p:spPr>
          <a:xfrm>
            <a:off x="123379" y="928375"/>
            <a:ext cx="766184" cy="521657"/>
          </a:xfrm>
          <a:prstGeom prst="rect">
            <a:avLst/>
          </a:prstGeom>
        </p:spPr>
      </p:pic>
      <p:pic>
        <p:nvPicPr>
          <p:cNvPr id="6" name="Immagine 5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xmlns="" id="{72B95E64-9F12-B599-44C1-6863E2FC7E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38" y="870958"/>
            <a:ext cx="535377" cy="64432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F93C2B7-BDD0-503E-8758-075CAD8C24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39" y="990229"/>
            <a:ext cx="535377" cy="52172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E4DEECBB-BD31-7EA4-E549-4AF45FEA39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0" y="710467"/>
            <a:ext cx="1009040" cy="1009040"/>
          </a:xfrm>
          <a:prstGeom prst="rect">
            <a:avLst/>
          </a:prstGeom>
        </p:spPr>
      </p:pic>
      <p:sp>
        <p:nvSpPr>
          <p:cNvPr id="17" name="Titolo 1">
            <a:extLst>
              <a:ext uri="{FF2B5EF4-FFF2-40B4-BE49-F238E27FC236}">
                <a16:creationId xmlns:a16="http://schemas.microsoft.com/office/drawing/2014/main" xmlns="" id="{57BE1246-A95B-4262-AA41-3C0114AE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546" y="1587484"/>
            <a:ext cx="1729409" cy="521724"/>
          </a:xfrm>
        </p:spPr>
        <p:txBody>
          <a:bodyPr>
            <a:noAutofit/>
          </a:bodyPr>
          <a:lstStyle/>
          <a:p>
            <a:pPr algn="r"/>
            <a:r>
              <a:rPr lang="it-IT" b="1" dirty="0">
                <a:solidFill>
                  <a:srgbClr val="87AC9B"/>
                </a:solidFill>
                <a:latin typeface="Bahnschrift" panose="020B0502040204020203" pitchFamily="34" charset="0"/>
              </a:rPr>
              <a:t>Suolo</a:t>
            </a:r>
            <a:endParaRPr lang="it-IT" sz="1050" b="1" i="1" dirty="0">
              <a:solidFill>
                <a:srgbClr val="87AC9B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2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46949B-39A6-9E38-05E6-F7ADAD12E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FE7DAC1C-90CB-B165-FE15-CBBAF6232221}"/>
              </a:ext>
            </a:extLst>
          </p:cNvPr>
          <p:cNvSpPr txBox="1"/>
          <p:nvPr/>
        </p:nvSpPr>
        <p:spPr>
          <a:xfrm>
            <a:off x="1512655" y="1522212"/>
            <a:ext cx="611869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3300" b="1">
                <a:solidFill>
                  <a:srgbClr val="C00000"/>
                </a:solidFill>
                <a:latin typeface="Cambria" panose="02040503050406030204" pitchFamily="18" charset="0"/>
              </a:defRPr>
            </a:lvl1pPr>
          </a:lstStyle>
          <a:p>
            <a:pPr algn="ctr"/>
            <a:r>
              <a:rPr lang="it-IT" sz="1800" i="1" dirty="0"/>
              <a:t>Produzione di FDCA da scarti agroindustriali</a:t>
            </a:r>
            <a:endParaRPr lang="it-IT" sz="1800" dirty="0">
              <a:solidFill>
                <a:srgbClr val="92D05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C351B6E3-507B-8567-7859-B5D1B048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63" y="3793650"/>
            <a:ext cx="17192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xmlns="" id="{C334D89A-58E7-A940-A646-9E9D20356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909" y="907257"/>
            <a:ext cx="1103617" cy="110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5CDB79B9-B83D-D176-5615-B6B84034A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978695"/>
            <a:ext cx="538921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9837BD9F-5424-071F-BD6A-6FED991DD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4" y="907257"/>
            <a:ext cx="497623" cy="6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448A3A9-24DF-1048-2867-C855B690952D}"/>
              </a:ext>
            </a:extLst>
          </p:cNvPr>
          <p:cNvSpPr txBox="1"/>
          <p:nvPr/>
        </p:nvSpPr>
        <p:spPr>
          <a:xfrm>
            <a:off x="7702065" y="4682962"/>
            <a:ext cx="980333" cy="66941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FDCA</a:t>
            </a:r>
          </a:p>
          <a:p>
            <a:r>
              <a:rPr lang="it-IT" sz="13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200 t/anno</a:t>
            </a:r>
            <a:endParaRPr lang="en-GB" sz="13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1B7510C-0779-E632-8A7D-2356669C9F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4587" y="1868461"/>
            <a:ext cx="4213676" cy="316025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D44C5DE4-C12E-7096-34D0-D5EE40218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3" y="2965704"/>
            <a:ext cx="3406123" cy="117901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1D2EC900-C4DE-F38A-DF14-C697F3D69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091" y="3989071"/>
            <a:ext cx="28539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35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ADCE1928-372D-42DD-DFA3-3E7028AF99DD}"/>
              </a:ext>
            </a:extLst>
          </p:cNvPr>
          <p:cNvSpPr txBox="1"/>
          <p:nvPr/>
        </p:nvSpPr>
        <p:spPr>
          <a:xfrm>
            <a:off x="2075332" y="5474258"/>
            <a:ext cx="64578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 err="1">
                <a:solidFill>
                  <a:schemeClr val="accent6"/>
                </a:solidFill>
              </a:rPr>
              <a:t>Nanocellulosa</a:t>
            </a:r>
            <a:r>
              <a:rPr lang="it-IT" sz="1350" dirty="0">
                <a:solidFill>
                  <a:schemeClr val="accent6"/>
                </a:solidFill>
              </a:rPr>
              <a:t> (500 ton), Acido </a:t>
            </a:r>
            <a:r>
              <a:rPr lang="it-IT" sz="1350" dirty="0" err="1">
                <a:solidFill>
                  <a:schemeClr val="accent6"/>
                </a:solidFill>
              </a:rPr>
              <a:t>Levulinico</a:t>
            </a:r>
            <a:r>
              <a:rPr lang="it-IT" sz="1350" dirty="0">
                <a:solidFill>
                  <a:schemeClr val="accent6"/>
                </a:solidFill>
              </a:rPr>
              <a:t> (150 ton), PHA (200 ton) e </a:t>
            </a:r>
            <a:r>
              <a:rPr lang="it-IT" sz="1350" dirty="0" err="1">
                <a:solidFill>
                  <a:schemeClr val="accent6"/>
                </a:solidFill>
              </a:rPr>
              <a:t>Biosolventi</a:t>
            </a:r>
            <a:r>
              <a:rPr lang="it-IT" sz="1350" dirty="0">
                <a:solidFill>
                  <a:schemeClr val="accent6"/>
                </a:solidFill>
              </a:rPr>
              <a:t> (200 ton)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FBEA84FA-C9E9-753B-1B9C-52413BF9A7CE}"/>
              </a:ext>
            </a:extLst>
          </p:cNvPr>
          <p:cNvSpPr txBox="1"/>
          <p:nvPr/>
        </p:nvSpPr>
        <p:spPr>
          <a:xfrm>
            <a:off x="22712" y="4163713"/>
            <a:ext cx="34061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b="1" dirty="0">
                <a:solidFill>
                  <a:schemeClr val="accent6"/>
                </a:solidFill>
              </a:rPr>
              <a:t>Residui Potatura Pioppo da </a:t>
            </a:r>
            <a:r>
              <a:rPr lang="it-IT" sz="1350" b="1" dirty="0" err="1">
                <a:solidFill>
                  <a:schemeClr val="accent6"/>
                </a:solidFill>
              </a:rPr>
              <a:t>Fitorimedio</a:t>
            </a:r>
            <a:endParaRPr lang="it-IT" sz="1350" b="1" dirty="0">
              <a:solidFill>
                <a:schemeClr val="accent6"/>
              </a:solidFill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xmlns="" id="{14820A4A-4468-796F-229A-3E3BA1D00052}"/>
              </a:ext>
            </a:extLst>
          </p:cNvPr>
          <p:cNvSpPr/>
          <p:nvPr/>
        </p:nvSpPr>
        <p:spPr>
          <a:xfrm rot="16200000">
            <a:off x="7015405" y="4323802"/>
            <a:ext cx="264206" cy="388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50606922-852A-969A-68D2-BB477027FE78}"/>
              </a:ext>
            </a:extLst>
          </p:cNvPr>
          <p:cNvSpPr/>
          <p:nvPr/>
        </p:nvSpPr>
        <p:spPr>
          <a:xfrm>
            <a:off x="2618315" y="867657"/>
            <a:ext cx="3907368" cy="8309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4950" b="1" dirty="0">
                <a:ln/>
                <a:solidFill>
                  <a:schemeClr val="accent4"/>
                </a:solidFill>
              </a:rPr>
              <a:t>BIOPLASTICHE</a:t>
            </a:r>
          </a:p>
        </p:txBody>
      </p:sp>
    </p:spTree>
    <p:extLst>
      <p:ext uri="{BB962C8B-B14F-4D97-AF65-F5344CB8AC3E}">
        <p14:creationId xmlns:p14="http://schemas.microsoft.com/office/powerpoint/2010/main" val="3008895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192.168.178.250\Socrate\10.SOCRATE\DIPAR Distretto Produttivo Ambiente &amp; Riutilizzo\2. DIPAR Presentazioni\2019\economia-circol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869"/>
            <a:ext cx="9144000" cy="600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B55DE9EF-F864-4029-AF87-571C95F01C44}"/>
              </a:ext>
            </a:extLst>
          </p:cNvPr>
          <p:cNvSpPr txBox="1"/>
          <p:nvPr/>
        </p:nvSpPr>
        <p:spPr>
          <a:xfrm>
            <a:off x="1803050" y="77945"/>
            <a:ext cx="5537915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b="1" u="sng" dirty="0">
                <a:solidFill>
                  <a:schemeClr val="accent6">
                    <a:lumMod val="75000"/>
                  </a:schemeClr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496053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1" descr="Area di disegno">
            <a:extLst>
              <a:ext uri="{FF2B5EF4-FFF2-40B4-BE49-F238E27FC236}">
                <a16:creationId xmlns:a16="http://schemas.microsoft.com/office/drawing/2014/main" xmlns="" id="{C3E3AA82-A398-4CE2-B4D7-BC19ED9B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3975" y="1103234"/>
            <a:ext cx="8956050" cy="46515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Picture 31" descr="Area di disegno">
            <a:extLst>
              <a:ext uri="{FF2B5EF4-FFF2-40B4-BE49-F238E27FC236}">
                <a16:creationId xmlns:a16="http://schemas.microsoft.com/office/drawing/2014/main" xmlns="" id="{F36C25CF-CE1E-4A2E-A536-A4CB6520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744" y="5688366"/>
            <a:ext cx="1681656" cy="873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8F67833-BF0B-4D1A-BC44-3819EFE80C98}"/>
              </a:ext>
            </a:extLst>
          </p:cNvPr>
          <p:cNvSpPr/>
          <p:nvPr/>
        </p:nvSpPr>
        <p:spPr>
          <a:xfrm>
            <a:off x="1676400" y="1206462"/>
            <a:ext cx="579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339933"/>
                </a:solidFill>
                <a:latin typeface="Cambria" panose="02040503050406030204" pitchFamily="18" charset="0"/>
              </a:rPr>
              <a:t>Presidente: Ing. Lorenzo Ferrara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339933"/>
                </a:solidFill>
                <a:latin typeface="Cambria" panose="02040503050406030204" pitchFamily="18" charset="0"/>
              </a:rPr>
              <a:t>Segreteria Tecnica: Ing. Maria D’Armento</a:t>
            </a:r>
          </a:p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339933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339933"/>
                </a:solidFill>
                <a:latin typeface="Cambria" panose="02040503050406030204" pitchFamily="18" charset="0"/>
              </a:rPr>
              <a:t>Sede del Distretto: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339933"/>
                </a:solidFill>
                <a:latin typeface="Cambria" panose="02040503050406030204" pitchFamily="18" charset="0"/>
              </a:rPr>
              <a:t>c/o Confindustria Taranto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339933"/>
                </a:solidFill>
                <a:latin typeface="Cambria" panose="02040503050406030204" pitchFamily="18" charset="0"/>
              </a:rPr>
              <a:t>Via Dario Lupo, 65 – 74100 Taranto (</a:t>
            </a:r>
            <a:r>
              <a:rPr lang="it-IT" altLang="it-IT" b="1" dirty="0" err="1">
                <a:solidFill>
                  <a:srgbClr val="339933"/>
                </a:solidFill>
                <a:latin typeface="Cambria" panose="02040503050406030204" pitchFamily="18" charset="0"/>
              </a:rPr>
              <a:t>Italy</a:t>
            </a:r>
            <a:r>
              <a:rPr lang="it-IT" altLang="it-IT" b="1" dirty="0">
                <a:solidFill>
                  <a:srgbClr val="339933"/>
                </a:solidFill>
                <a:latin typeface="Cambria" panose="020405030504060302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339933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50000"/>
              </a:spcBef>
            </a:pPr>
            <a:endParaRPr lang="it-IT" altLang="it-IT" b="1" dirty="0">
              <a:solidFill>
                <a:srgbClr val="339933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339933"/>
                </a:solidFill>
                <a:latin typeface="Cambria" panose="02040503050406030204" pitchFamily="18" charset="0"/>
              </a:rPr>
              <a:t>Tel.: 099/73453313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339933"/>
                </a:solidFill>
                <a:latin typeface="Cambria" panose="02040503050406030204" pitchFamily="18" charset="0"/>
              </a:rPr>
              <a:t>E-mail: dipar@confindustria.ta.it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rgbClr val="339933"/>
                </a:solidFill>
                <a:latin typeface="Cambria" panose="02040503050406030204" pitchFamily="18" charset="0"/>
              </a:rPr>
              <a:t>Web: www.dipar.info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1C82F709-57FE-4E7B-B78E-6DB1BC24F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75" y="116632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0099"/>
                </a:solidFill>
              </a:rPr>
              <a:t>Riferimenti del Distretto</a:t>
            </a:r>
          </a:p>
        </p:txBody>
      </p:sp>
    </p:spTree>
    <p:extLst>
      <p:ext uri="{BB962C8B-B14F-4D97-AF65-F5344CB8AC3E}">
        <p14:creationId xmlns:p14="http://schemas.microsoft.com/office/powerpoint/2010/main" val="82572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148436"/>
            <a:ext cx="4499992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IL DIPAR IN NUMERI</a:t>
            </a:r>
          </a:p>
        </p:txBody>
      </p:sp>
      <p:pic>
        <p:nvPicPr>
          <p:cNvPr id="21" name="Picture 31" descr="Area di disegno">
            <a:extLst>
              <a:ext uri="{FF2B5EF4-FFF2-40B4-BE49-F238E27FC236}">
                <a16:creationId xmlns:a16="http://schemas.microsoft.com/office/drawing/2014/main" xmlns="" id="{95FECA57-1D2F-4926-ACA9-83F9B293F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1104"/>
            <a:ext cx="1681656" cy="873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77" y="908950"/>
            <a:ext cx="5151437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B79471C-7EAD-412E-9913-8EF21B774D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8520" y="2396523"/>
            <a:ext cx="7061283" cy="44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1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148436"/>
            <a:ext cx="4499992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LA MISSIONE DEL DIPAR</a:t>
            </a:r>
          </a:p>
        </p:txBody>
      </p:sp>
      <p:pic>
        <p:nvPicPr>
          <p:cNvPr id="21" name="Picture 31" descr="Area di disegno">
            <a:extLst>
              <a:ext uri="{FF2B5EF4-FFF2-40B4-BE49-F238E27FC236}">
                <a16:creationId xmlns:a16="http://schemas.microsoft.com/office/drawing/2014/main" xmlns="" id="{95FECA57-1D2F-4926-ACA9-83F9B293F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1104"/>
            <a:ext cx="1681656" cy="873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2" descr="https://i2.wp.com/www.dipar.info/wp-content/uploads/2017/09/linee-strategiche-dipar-1024x749.png?resize=800%2C585&amp;ssl=1">
            <a:extLst>
              <a:ext uri="{FF2B5EF4-FFF2-40B4-BE49-F238E27FC236}">
                <a16:creationId xmlns:a16="http://schemas.microsoft.com/office/drawing/2014/main" xmlns="" id="{787DA13E-440B-4C76-83A5-0584C51F7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23" y="1124744"/>
            <a:ext cx="7093537" cy="518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5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958DDCF8-44F0-4242-87EB-1DA9A660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3" y="964018"/>
            <a:ext cx="8912453" cy="444137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472780A5-7C15-4E14-8677-F306466D9042}"/>
              </a:ext>
            </a:extLst>
          </p:cNvPr>
          <p:cNvSpPr txBox="1"/>
          <p:nvPr/>
        </p:nvSpPr>
        <p:spPr>
          <a:xfrm>
            <a:off x="115773" y="5462644"/>
            <a:ext cx="8912453" cy="1340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it-IT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Denuncia dell’attuale situazione di </a:t>
            </a:r>
            <a:r>
              <a:rPr lang="it-IT" b="1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empasse</a:t>
            </a:r>
            <a:r>
              <a:rPr lang="it-IT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vissuta dal mondo del riciclo a causa dell’assenza dei Decreti End of Waste in diverse filiere del riciclo</a:t>
            </a:r>
          </a:p>
          <a:p>
            <a:pPr algn="ctr">
              <a:lnSpc>
                <a:spcPts val="2500"/>
              </a:lnSpc>
            </a:pPr>
            <a:r>
              <a:rPr lang="it-IT" sz="14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Stati Generali della Green Economy </a:t>
            </a:r>
            <a:r>
              <a:rPr lang="it-IT" sz="1400" dirty="0">
                <a:solidFill>
                  <a:srgbClr val="222222"/>
                </a:solidFill>
                <a:latin typeface="Open Sans" panose="020B0606030504020204" pitchFamily="34" charset="0"/>
              </a:rPr>
              <a:t>2018 VIII edizione </a:t>
            </a:r>
          </a:p>
          <a:p>
            <a:pPr algn="ctr">
              <a:lnSpc>
                <a:spcPts val="2500"/>
              </a:lnSpc>
            </a:pPr>
            <a:r>
              <a:rPr lang="it-IT" sz="1400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Ecomondo</a:t>
            </a:r>
            <a:r>
              <a:rPr lang="it-IT" sz="14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(fiera della green e </a:t>
            </a:r>
            <a:r>
              <a:rPr lang="it-IT" sz="1400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circular</a:t>
            </a:r>
            <a:r>
              <a:rPr lang="it-IT" sz="14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economy)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3AE692C-687F-B2BF-31DA-885B0C894493}"/>
              </a:ext>
            </a:extLst>
          </p:cNvPr>
          <p:cNvSpPr txBox="1"/>
          <p:nvPr/>
        </p:nvSpPr>
        <p:spPr>
          <a:xfrm>
            <a:off x="0" y="148436"/>
            <a:ext cx="4499992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END OF WASTE</a:t>
            </a:r>
          </a:p>
        </p:txBody>
      </p:sp>
      <p:pic>
        <p:nvPicPr>
          <p:cNvPr id="4" name="Picture 31" descr="Area di disegno">
            <a:extLst>
              <a:ext uri="{FF2B5EF4-FFF2-40B4-BE49-F238E27FC236}">
                <a16:creationId xmlns:a16="http://schemas.microsoft.com/office/drawing/2014/main" xmlns="" id="{26C2A40B-9C45-3A64-F9D4-39BC8E959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1104"/>
            <a:ext cx="1681656" cy="873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109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magine correlata">
            <a:extLst>
              <a:ext uri="{FF2B5EF4-FFF2-40B4-BE49-F238E27FC236}">
                <a16:creationId xmlns:a16="http://schemas.microsoft.com/office/drawing/2014/main" xmlns="" id="{A8F28A41-46C8-414D-A8CD-63DA438B1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0"/>
          <a:stretch/>
        </p:blipFill>
        <p:spPr bwMode="auto">
          <a:xfrm>
            <a:off x="0" y="1412776"/>
            <a:ext cx="9144000" cy="455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4B4B4C93-709B-4D5E-95D0-64DEE6B5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E1BECC2-80DF-4FAB-858A-EE9C906634D9}" type="slidenum">
              <a:rPr lang="it-IT">
                <a:solidFill>
                  <a:schemeClr val="tx1"/>
                </a:solidFill>
              </a:rPr>
              <a:pPr/>
              <a:t>6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A744306-3EFD-735B-ABC9-A27CD7E76335}"/>
              </a:ext>
            </a:extLst>
          </p:cNvPr>
          <p:cNvSpPr txBox="1"/>
          <p:nvPr/>
        </p:nvSpPr>
        <p:spPr>
          <a:xfrm>
            <a:off x="0" y="148436"/>
            <a:ext cx="4499992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END OF WASTE</a:t>
            </a:r>
          </a:p>
        </p:txBody>
      </p:sp>
      <p:pic>
        <p:nvPicPr>
          <p:cNvPr id="5" name="Picture 31" descr="Area di disegno">
            <a:extLst>
              <a:ext uri="{FF2B5EF4-FFF2-40B4-BE49-F238E27FC236}">
                <a16:creationId xmlns:a16="http://schemas.microsoft.com/office/drawing/2014/main" xmlns="" id="{479A2DC4-B1A4-4564-3436-1F9C4C80A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1104"/>
            <a:ext cx="1681656" cy="873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534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C0F79005-1D01-4629-8C66-A347BFC9F937}"/>
              </a:ext>
            </a:extLst>
          </p:cNvPr>
          <p:cNvSpPr/>
          <p:nvPr/>
        </p:nvSpPr>
        <p:spPr>
          <a:xfrm>
            <a:off x="0" y="97157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REGOLAMENTI A LIVELLO NAZIONALE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B0CB83D-E232-420D-B596-823358766CB2}"/>
              </a:ext>
            </a:extLst>
          </p:cNvPr>
          <p:cNvSpPr/>
          <p:nvPr/>
        </p:nvSpPr>
        <p:spPr>
          <a:xfrm>
            <a:off x="248194" y="1498059"/>
            <a:ext cx="8647612" cy="5146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300"/>
              </a:lnSpc>
              <a:buFontTx/>
              <a:buChar char="-"/>
            </a:pPr>
            <a:r>
              <a:rPr lang="it-IT" sz="2400" b="1" dirty="0">
                <a:solidFill>
                  <a:srgbClr val="003B6A"/>
                </a:solidFill>
              </a:rPr>
              <a:t>D.M. 14 febbraio 2013, n.22</a:t>
            </a:r>
            <a:r>
              <a:rPr lang="it-IT" sz="2400" dirty="0">
                <a:solidFill>
                  <a:srgbClr val="003B6A"/>
                </a:solidFill>
              </a:rPr>
              <a:t> «Regolamento recante disciplina della cessazione della qualifica di rifiuto di determinate tipologie di </a:t>
            </a:r>
            <a:r>
              <a:rPr lang="it-IT" sz="2400" b="1" dirty="0">
                <a:solidFill>
                  <a:srgbClr val="003B6A"/>
                </a:solidFill>
              </a:rPr>
              <a:t>combustibili solidi secondari</a:t>
            </a:r>
            <a:r>
              <a:rPr lang="it-IT" sz="2400" dirty="0">
                <a:solidFill>
                  <a:srgbClr val="003B6A"/>
                </a:solidFill>
              </a:rPr>
              <a:t> (</a:t>
            </a:r>
            <a:r>
              <a:rPr lang="it-IT" sz="2400" dirty="0" err="1">
                <a:solidFill>
                  <a:srgbClr val="003B6A"/>
                </a:solidFill>
              </a:rPr>
              <a:t>Css</a:t>
            </a:r>
            <a:r>
              <a:rPr lang="it-IT" sz="2400" dirty="0">
                <a:solidFill>
                  <a:srgbClr val="003B6A"/>
                </a:solidFill>
              </a:rPr>
              <a:t>)»;</a:t>
            </a:r>
          </a:p>
          <a:p>
            <a:pPr marL="342900" indent="-342900" algn="just">
              <a:lnSpc>
                <a:spcPts val="3300"/>
              </a:lnSpc>
              <a:buFontTx/>
              <a:buChar char="-"/>
            </a:pPr>
            <a:r>
              <a:rPr lang="it-IT" sz="2400" b="1" dirty="0">
                <a:solidFill>
                  <a:srgbClr val="003B6A"/>
                </a:solidFill>
              </a:rPr>
              <a:t>D.M. 28 marzo 2018, n. 69 </a:t>
            </a:r>
            <a:r>
              <a:rPr lang="it-IT" sz="2400" dirty="0">
                <a:solidFill>
                  <a:srgbClr val="003B6A"/>
                </a:solidFill>
              </a:rPr>
              <a:t>in tema di «Cessazione della qualifica di rifiuto di </a:t>
            </a:r>
            <a:r>
              <a:rPr lang="it-IT" sz="2400" b="1" dirty="0">
                <a:solidFill>
                  <a:srgbClr val="003B6A"/>
                </a:solidFill>
              </a:rPr>
              <a:t>conglomerato bituminoso</a:t>
            </a:r>
            <a:r>
              <a:rPr lang="it-IT" sz="2400" dirty="0">
                <a:solidFill>
                  <a:srgbClr val="003B6A"/>
                </a:solidFill>
              </a:rPr>
              <a:t>»;</a:t>
            </a:r>
          </a:p>
          <a:p>
            <a:pPr marL="342900" indent="-342900" algn="just">
              <a:lnSpc>
                <a:spcPts val="3300"/>
              </a:lnSpc>
              <a:buFontTx/>
              <a:buChar char="-"/>
            </a:pPr>
            <a:r>
              <a:rPr lang="it-IT" sz="2400" b="1" dirty="0">
                <a:solidFill>
                  <a:srgbClr val="003B6A"/>
                </a:solidFill>
              </a:rPr>
              <a:t>D.M. 15 maggio 2019, n. 62</a:t>
            </a:r>
            <a:r>
              <a:rPr lang="it-IT" sz="2400" dirty="0">
                <a:solidFill>
                  <a:srgbClr val="003B6A"/>
                </a:solidFill>
              </a:rPr>
              <a:t> «Regolamento recante disciplina della cessazione della qualifica di rifiuto da </a:t>
            </a:r>
            <a:r>
              <a:rPr lang="it-IT" sz="2400" b="1" dirty="0">
                <a:solidFill>
                  <a:srgbClr val="003B6A"/>
                </a:solidFill>
              </a:rPr>
              <a:t>prodotti assorbenti per la persona (</a:t>
            </a:r>
            <a:r>
              <a:rPr lang="it-IT" sz="2400" b="1" dirty="0" err="1">
                <a:solidFill>
                  <a:srgbClr val="003B6A"/>
                </a:solidFill>
              </a:rPr>
              <a:t>Pap</a:t>
            </a:r>
            <a:r>
              <a:rPr lang="it-IT" sz="2400" b="1" dirty="0">
                <a:solidFill>
                  <a:srgbClr val="003B6A"/>
                </a:solidFill>
              </a:rPr>
              <a:t>)</a:t>
            </a:r>
            <a:r>
              <a:rPr lang="it-IT" sz="2400" dirty="0">
                <a:solidFill>
                  <a:srgbClr val="003B6A"/>
                </a:solidFill>
              </a:rPr>
              <a:t>, ai sensi dell’art. 184-ter, comma 2, del </a:t>
            </a:r>
            <a:r>
              <a:rPr lang="it-IT" sz="2400" dirty="0" err="1">
                <a:solidFill>
                  <a:srgbClr val="003B6A"/>
                </a:solidFill>
              </a:rPr>
              <a:t>D.Lgs.</a:t>
            </a:r>
            <a:r>
              <a:rPr lang="it-IT" sz="2400" dirty="0">
                <a:solidFill>
                  <a:srgbClr val="003B6A"/>
                </a:solidFill>
              </a:rPr>
              <a:t> 152/06;</a:t>
            </a:r>
          </a:p>
          <a:p>
            <a:pPr marL="342900" indent="-342900" algn="just">
              <a:lnSpc>
                <a:spcPts val="3300"/>
              </a:lnSpc>
              <a:buFontTx/>
              <a:buChar char="-"/>
            </a:pPr>
            <a:r>
              <a:rPr lang="it-IT" sz="2400" b="1" dirty="0">
                <a:solidFill>
                  <a:srgbClr val="003B6A"/>
                </a:solidFill>
              </a:rPr>
              <a:t>D.M. 31 marzo 2020, n. 78</a:t>
            </a:r>
            <a:r>
              <a:rPr lang="it-IT" sz="2400" dirty="0">
                <a:solidFill>
                  <a:srgbClr val="003B6A"/>
                </a:solidFill>
              </a:rPr>
              <a:t> in tema di «cessazione della qualifica di rifiuto della </a:t>
            </a:r>
            <a:r>
              <a:rPr lang="it-IT" sz="2400" b="1" dirty="0">
                <a:solidFill>
                  <a:srgbClr val="003B6A"/>
                </a:solidFill>
              </a:rPr>
              <a:t>gomma vulcanizzata derivante da pneumatici fuori uso</a:t>
            </a:r>
            <a:r>
              <a:rPr lang="it-IT" sz="2400" dirty="0">
                <a:solidFill>
                  <a:srgbClr val="003B6A"/>
                </a:solidFill>
              </a:rPr>
              <a:t>»</a:t>
            </a:r>
            <a:endParaRPr lang="it-IT" sz="2400" b="1" dirty="0">
              <a:solidFill>
                <a:srgbClr val="003B6A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FB7F4D9-E4E9-4903-9D9D-AA75E86C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E1BECC2-80DF-4FAB-858A-EE9C906634D9}" type="slidenum">
              <a:rPr lang="it-IT">
                <a:solidFill>
                  <a:schemeClr val="tx1"/>
                </a:solidFill>
              </a:rPr>
              <a:pPr/>
              <a:t>7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09AB503-A6B6-CB2C-5A10-0517FBD2D38E}"/>
              </a:ext>
            </a:extLst>
          </p:cNvPr>
          <p:cNvSpPr txBox="1"/>
          <p:nvPr/>
        </p:nvSpPr>
        <p:spPr>
          <a:xfrm>
            <a:off x="0" y="148436"/>
            <a:ext cx="4499992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END OF WASTE</a:t>
            </a:r>
          </a:p>
        </p:txBody>
      </p:sp>
      <p:pic>
        <p:nvPicPr>
          <p:cNvPr id="8" name="Picture 31" descr="Area di disegno">
            <a:extLst>
              <a:ext uri="{FF2B5EF4-FFF2-40B4-BE49-F238E27FC236}">
                <a16:creationId xmlns:a16="http://schemas.microsoft.com/office/drawing/2014/main" xmlns="" id="{A280A441-C88B-18E6-C41E-0D269EA96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1104"/>
            <a:ext cx="1681656" cy="873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99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magine 9" descr="Immagine che contiene testo, schermata, bolla&#10;&#10;Descrizione generata automaticamente">
            <a:extLst>
              <a:ext uri="{FF2B5EF4-FFF2-40B4-BE49-F238E27FC236}">
                <a16:creationId xmlns:a16="http://schemas.microsoft.com/office/drawing/2014/main" xmlns="" id="{5B0BDAAC-9259-12B0-8B43-9CBBB6043D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2" r="6270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AE1139BD-A1E4-4975-9467-C57CBF07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1E1BECC2-80DF-4FAB-858A-EE9C906634D9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6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C0F79005-1D01-4629-8C66-A347BFC9F937}"/>
              </a:ext>
            </a:extLst>
          </p:cNvPr>
          <p:cNvSpPr/>
          <p:nvPr/>
        </p:nvSpPr>
        <p:spPr>
          <a:xfrm>
            <a:off x="0" y="97157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LE REGOLE DELL’END OF WASTE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B0CB83D-E232-420D-B596-823358766CB2}"/>
              </a:ext>
            </a:extLst>
          </p:cNvPr>
          <p:cNvSpPr/>
          <p:nvPr/>
        </p:nvSpPr>
        <p:spPr>
          <a:xfrm>
            <a:off x="139337" y="1433244"/>
            <a:ext cx="8917577" cy="5569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it-IT" sz="2400" dirty="0">
                <a:solidFill>
                  <a:srgbClr val="003B6A"/>
                </a:solidFill>
              </a:rPr>
              <a:t>Ai sensi dell'art. 184-ter </a:t>
            </a:r>
            <a:r>
              <a:rPr lang="it-IT" sz="2400" dirty="0" err="1">
                <a:solidFill>
                  <a:srgbClr val="003B6A"/>
                </a:solidFill>
              </a:rPr>
              <a:t>D.Lgs</a:t>
            </a:r>
            <a:r>
              <a:rPr lang="it-IT" sz="2400" dirty="0">
                <a:solidFill>
                  <a:srgbClr val="003B6A"/>
                </a:solidFill>
              </a:rPr>
              <a:t> 152/06, un rifiuto cessa di essere tale,</a:t>
            </a:r>
          </a:p>
          <a:p>
            <a:pPr algn="just">
              <a:lnSpc>
                <a:spcPts val="3300"/>
              </a:lnSpc>
            </a:pPr>
            <a:r>
              <a:rPr lang="it-IT" sz="2400" dirty="0">
                <a:solidFill>
                  <a:srgbClr val="003B6A"/>
                </a:solidFill>
              </a:rPr>
              <a:t>quando è stato sottoposto a un'operazione di recupero, incluso il</a:t>
            </a:r>
          </a:p>
          <a:p>
            <a:pPr algn="just">
              <a:lnSpc>
                <a:spcPts val="3300"/>
              </a:lnSpc>
            </a:pPr>
            <a:r>
              <a:rPr lang="it-IT" sz="2400" dirty="0">
                <a:solidFill>
                  <a:srgbClr val="003B6A"/>
                </a:solidFill>
              </a:rPr>
              <a:t>riciclaggio e la preparazione per il riutilizzo, e soddisfi i criteri specifici, da adottare nel rispetto delle seguenti condizioni: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arenR"/>
            </a:pPr>
            <a:r>
              <a:rPr lang="it-IT" sz="2400" dirty="0">
                <a:solidFill>
                  <a:srgbClr val="003B6A"/>
                </a:solidFill>
              </a:rPr>
              <a:t>la sostanza o l'oggetto </a:t>
            </a:r>
            <a:r>
              <a:rPr lang="it-IT" sz="2400" strike="sngStrike" dirty="0">
                <a:solidFill>
                  <a:srgbClr val="003B6A"/>
                </a:solidFill>
              </a:rPr>
              <a:t>è comunemente utilizzato per scopi specifici</a:t>
            </a:r>
            <a:r>
              <a:rPr lang="it-IT" sz="2400" dirty="0">
                <a:solidFill>
                  <a:srgbClr val="003B6A"/>
                </a:solidFill>
              </a:rPr>
              <a:t> sono destinati a essere utilizzati per scopi specifici </a:t>
            </a:r>
            <a:r>
              <a:rPr lang="it-IT" sz="1400" i="1" dirty="0">
                <a:solidFill>
                  <a:srgbClr val="FF0000"/>
                </a:solidFill>
              </a:rPr>
              <a:t>(lettera così sostituita dall'art. 14-bis, comma 1, legge n. 128 del 2019)</a:t>
            </a:r>
            <a:r>
              <a:rPr lang="it-IT" sz="2400" dirty="0">
                <a:solidFill>
                  <a:srgbClr val="003B6A"/>
                </a:solidFill>
              </a:rPr>
              <a:t>;</a:t>
            </a:r>
          </a:p>
          <a:p>
            <a:pPr marL="457200" indent="-457200" algn="just">
              <a:lnSpc>
                <a:spcPts val="3300"/>
              </a:lnSpc>
              <a:buClr>
                <a:srgbClr val="FF0000"/>
              </a:buClr>
              <a:buFont typeface="+mj-lt"/>
              <a:buAutoNum type="arabicParenR"/>
            </a:pPr>
            <a:r>
              <a:rPr lang="it-IT" sz="2400" dirty="0">
                <a:solidFill>
                  <a:srgbClr val="003B6A"/>
                </a:solidFill>
              </a:rPr>
              <a:t>esiste un mercato o una domanda per tale sostanza od oggetto;</a:t>
            </a:r>
          </a:p>
          <a:p>
            <a:pPr marL="457200" indent="-457200" algn="just">
              <a:lnSpc>
                <a:spcPts val="3300"/>
              </a:lnSpc>
              <a:buClr>
                <a:srgbClr val="FF0000"/>
              </a:buClr>
              <a:buFont typeface="+mj-lt"/>
              <a:buAutoNum type="arabicParenR"/>
            </a:pPr>
            <a:r>
              <a:rPr lang="it-IT" sz="2400" dirty="0">
                <a:solidFill>
                  <a:srgbClr val="003B6A"/>
                </a:solidFill>
              </a:rPr>
              <a:t>la sostanza o l'oggetto soddisfa i requisiti tecnici per gli scopi specifici e rispetta la normativa e gli standard esistenti applicabili ai prodotti;</a:t>
            </a:r>
          </a:p>
          <a:p>
            <a:pPr marL="457200" indent="-457200" algn="just">
              <a:lnSpc>
                <a:spcPts val="3300"/>
              </a:lnSpc>
              <a:buClr>
                <a:srgbClr val="FF0000"/>
              </a:buClr>
              <a:buFont typeface="+mj-lt"/>
              <a:buAutoNum type="arabicParenR"/>
            </a:pPr>
            <a:r>
              <a:rPr lang="it-IT" sz="2400" dirty="0">
                <a:solidFill>
                  <a:srgbClr val="003B6A"/>
                </a:solidFill>
              </a:rPr>
              <a:t>l'utilizzo della sostanza o dell'oggetto non porterà a impatti complessivi negativi sull'ambiente o sulla salute umana.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B5AE123-818E-4BB1-A23D-02D5C975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E1BECC2-80DF-4FAB-858A-EE9C906634D9}" type="slidenum">
              <a:rPr lang="it-IT">
                <a:solidFill>
                  <a:schemeClr val="tx1"/>
                </a:solidFill>
              </a:rPr>
              <a:pPr/>
              <a:t>9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677FE1E-7F1F-96BF-540D-03BA58F1C27E}"/>
              </a:ext>
            </a:extLst>
          </p:cNvPr>
          <p:cNvSpPr txBox="1"/>
          <p:nvPr/>
        </p:nvSpPr>
        <p:spPr>
          <a:xfrm>
            <a:off x="0" y="148436"/>
            <a:ext cx="4499992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END OF WASTE</a:t>
            </a:r>
          </a:p>
        </p:txBody>
      </p:sp>
      <p:pic>
        <p:nvPicPr>
          <p:cNvPr id="8" name="Picture 31" descr="Area di disegno">
            <a:extLst>
              <a:ext uri="{FF2B5EF4-FFF2-40B4-BE49-F238E27FC236}">
                <a16:creationId xmlns:a16="http://schemas.microsoft.com/office/drawing/2014/main" xmlns="" id="{22B2AB1E-36BB-D081-B8DA-E23399203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1104"/>
            <a:ext cx="1681656" cy="873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029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953</Words>
  <Application>Microsoft Office PowerPoint</Application>
  <PresentationFormat>Presentazione su schermo (4:3)</PresentationFormat>
  <Paragraphs>127</Paragraphs>
  <Slides>23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7" baseType="lpstr">
      <vt:lpstr>Aptos</vt:lpstr>
      <vt:lpstr>Arial</vt:lpstr>
      <vt:lpstr>Arial Nova Cond</vt:lpstr>
      <vt:lpstr>Bahnschrift</vt:lpstr>
      <vt:lpstr>Calibri</vt:lpstr>
      <vt:lpstr>Cambria</vt:lpstr>
      <vt:lpstr>CMU Sans Serif</vt:lpstr>
      <vt:lpstr>Georgia</vt:lpstr>
      <vt:lpstr>Lucida Handwriting</vt:lpstr>
      <vt:lpstr>Open Sans</vt:lpstr>
      <vt:lpstr>Palatino Linotype</vt:lpstr>
      <vt:lpstr>Times New Roman</vt:lpstr>
      <vt:lpstr>Wingdings 3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Suolo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.</dc:creator>
  <cp:lastModifiedBy>ferrara</cp:lastModifiedBy>
  <cp:revision>63</cp:revision>
  <cp:lastPrinted>2023-09-26T09:43:36Z</cp:lastPrinted>
  <dcterms:created xsi:type="dcterms:W3CDTF">2022-11-04T09:39:21Z</dcterms:created>
  <dcterms:modified xsi:type="dcterms:W3CDTF">2024-11-27T10:11:20Z</dcterms:modified>
</cp:coreProperties>
</file>