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98" r:id="rId4"/>
    <p:sldId id="302" r:id="rId5"/>
    <p:sldId id="345" r:id="rId6"/>
    <p:sldId id="347" r:id="rId7"/>
    <p:sldId id="270" r:id="rId8"/>
    <p:sldId id="332" r:id="rId9"/>
    <p:sldId id="336" r:id="rId10"/>
    <p:sldId id="281" r:id="rId11"/>
    <p:sldId id="406" r:id="rId12"/>
    <p:sldId id="370" r:id="rId13"/>
    <p:sldId id="371" r:id="rId14"/>
    <p:sldId id="348" r:id="rId15"/>
    <p:sldId id="267" r:id="rId16"/>
    <p:sldId id="268" r:id="rId17"/>
    <p:sldId id="289" r:id="rId18"/>
    <p:sldId id="263" r:id="rId19"/>
    <p:sldId id="262" r:id="rId20"/>
    <p:sldId id="261" r:id="rId21"/>
    <p:sldId id="275" r:id="rId22"/>
    <p:sldId id="274" r:id="rId23"/>
    <p:sldId id="260" r:id="rId24"/>
    <p:sldId id="265" r:id="rId25"/>
    <p:sldId id="259" r:id="rId26"/>
    <p:sldId id="349" r:id="rId27"/>
    <p:sldId id="264" r:id="rId28"/>
    <p:sldId id="273" r:id="rId29"/>
    <p:sldId id="276" r:id="rId30"/>
    <p:sldId id="257" r:id="rId31"/>
    <p:sldId id="271" r:id="rId32"/>
    <p:sldId id="40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45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34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76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C409-AB56-4625-862A-21E06C7413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101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48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09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25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01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76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2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9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24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98BF0-3F55-4932-AC99-804E476FE6EF}" type="datetimeFigureOut">
              <a:rPr lang="it-IT" smtClean="0"/>
              <a:t>29/11/2024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8225-55DB-44CB-AA86-25F20C2C0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6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svis.it/l-agenda-2030-dell-onu-per-lo-sviluppo-sostenibile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B02718E-705C-1820-92D3-34776C30ED0E}"/>
              </a:ext>
            </a:extLst>
          </p:cNvPr>
          <p:cNvGrpSpPr/>
          <p:nvPr/>
        </p:nvGrpSpPr>
        <p:grpSpPr>
          <a:xfrm>
            <a:off x="6809363" y="0"/>
            <a:ext cx="5382638" cy="6858000"/>
            <a:chOff x="6700816" y="206459"/>
            <a:chExt cx="5046613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7732B55-4A68-D022-47A5-64AE879E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0817" y="206459"/>
              <a:ext cx="5046612" cy="6858000"/>
            </a:xfrm>
            <a:prstGeom prst="rect">
              <a:avLst/>
            </a:prstGeom>
          </p:spPr>
        </p:pic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21523593-4AAE-BA08-B2E5-C190CCE8E116}"/>
                </a:ext>
              </a:extLst>
            </p:cNvPr>
            <p:cNvSpPr/>
            <p:nvPr/>
          </p:nvSpPr>
          <p:spPr>
            <a:xfrm rot="5400000">
              <a:off x="7489778" y="-582502"/>
              <a:ext cx="1219220" cy="2797143"/>
            </a:xfrm>
            <a:prstGeom prst="triangle">
              <a:avLst>
                <a:gd name="adj" fmla="val 0"/>
              </a:avLst>
            </a:prstGeom>
            <a:solidFill>
              <a:srgbClr val="008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64CA41FC-BC9F-41FC-0A88-F923E7FA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64" y="0"/>
            <a:ext cx="6972300" cy="193357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31A4CE6-9371-7288-2D83-4ACD6A8B1C5D}"/>
              </a:ext>
            </a:extLst>
          </p:cNvPr>
          <p:cNvSpPr/>
          <p:nvPr/>
        </p:nvSpPr>
        <p:spPr>
          <a:xfrm>
            <a:off x="0" y="1923743"/>
            <a:ext cx="6809363" cy="2910799"/>
          </a:xfrm>
          <a:prstGeom prst="rect">
            <a:avLst/>
          </a:prstGeom>
          <a:solidFill>
            <a:srgbClr val="008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A8BA4B-9367-E77D-56CE-3A6C6222C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8" y="5227293"/>
            <a:ext cx="2450624" cy="11337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1397EB2-218C-55F7-D842-6E57BB065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72" y="2327184"/>
            <a:ext cx="2462516" cy="10468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A6E6A10-320E-AD3B-A273-22C1ACC62F77}"/>
              </a:ext>
            </a:extLst>
          </p:cNvPr>
          <p:cNvSpPr/>
          <p:nvPr/>
        </p:nvSpPr>
        <p:spPr>
          <a:xfrm>
            <a:off x="1556426" y="3122579"/>
            <a:ext cx="1322961" cy="544749"/>
          </a:xfrm>
          <a:prstGeom prst="rect">
            <a:avLst/>
          </a:prstGeom>
          <a:solidFill>
            <a:srgbClr val="008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2894E3-E253-E901-654B-5A55169E8125}"/>
              </a:ext>
            </a:extLst>
          </p:cNvPr>
          <p:cNvSpPr txBox="1"/>
          <p:nvPr/>
        </p:nvSpPr>
        <p:spPr>
          <a:xfrm>
            <a:off x="3138912" y="5317127"/>
            <a:ext cx="516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+mj-lt"/>
              </a:rPr>
              <a:t>Prof. Massimo Monteleone</a:t>
            </a:r>
          </a:p>
          <a:p>
            <a:r>
              <a:rPr lang="it-IT" sz="2800" b="1" dirty="0">
                <a:latin typeface="+mj-lt"/>
              </a:rPr>
              <a:t>(</a:t>
            </a:r>
            <a:r>
              <a:rPr lang="it-IT" sz="2800" b="1" dirty="0" err="1">
                <a:latin typeface="+mj-lt"/>
              </a:rPr>
              <a:t>UniFG</a:t>
            </a:r>
            <a:r>
              <a:rPr lang="it-IT" sz="2800" b="1" dirty="0">
                <a:latin typeface="+mj-lt"/>
              </a:rPr>
              <a:t> – Dipartimento DAFNE)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8D895B-B63B-E98A-9D69-F8D23A30139B}"/>
              </a:ext>
            </a:extLst>
          </p:cNvPr>
          <p:cNvSpPr txBox="1"/>
          <p:nvPr/>
        </p:nvSpPr>
        <p:spPr>
          <a:xfrm>
            <a:off x="196198" y="3757324"/>
            <a:ext cx="645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+mj-lt"/>
              </a:rPr>
              <a:t>LE BUONE PRATICHE AMBIENTALI GENERANO SVILUPPO DEL TERRITORIO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91CEE8-69E4-44C0-6920-71606B3961B0}"/>
              </a:ext>
            </a:extLst>
          </p:cNvPr>
          <p:cNvSpPr txBox="1"/>
          <p:nvPr/>
        </p:nvSpPr>
        <p:spPr>
          <a:xfrm>
            <a:off x="1859756" y="2840264"/>
            <a:ext cx="38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latin typeface="+mj-lt"/>
              </a:rPr>
              <a:t>29 Novembre 2024</a:t>
            </a:r>
          </a:p>
        </p:txBody>
      </p:sp>
    </p:spTree>
    <p:extLst>
      <p:ext uri="{BB962C8B-B14F-4D97-AF65-F5344CB8AC3E}">
        <p14:creationId xmlns:p14="http://schemas.microsoft.com/office/powerpoint/2010/main" val="2068079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-1"/>
            <a:ext cx="9176331" cy="6619741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3957732" y="6435074"/>
            <a:ext cx="5033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Luigi </a:t>
            </a:r>
            <a:r>
              <a:rPr lang="it-IT" altLang="it-IT" sz="1800" b="1" dirty="0" err="1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Bistagnino</a:t>
            </a:r>
            <a:r>
              <a:rPr lang="it-IT" altLang="it-IT" sz="1800" b="1" dirty="0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Design Sistemico (2009)</a:t>
            </a:r>
          </a:p>
        </p:txBody>
      </p:sp>
    </p:spTree>
    <p:extLst>
      <p:ext uri="{BB962C8B-B14F-4D97-AF65-F5344CB8AC3E}">
        <p14:creationId xmlns:p14="http://schemas.microsoft.com/office/powerpoint/2010/main" val="334286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9" y="533400"/>
            <a:ext cx="5242330" cy="4680000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9160401" y="6123801"/>
            <a:ext cx="3031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Luigi </a:t>
            </a:r>
            <a:r>
              <a:rPr lang="it-IT" altLang="it-IT" sz="1800" b="1" dirty="0" err="1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Bistagnino</a:t>
            </a:r>
            <a:r>
              <a:rPr lang="it-IT" altLang="it-IT" sz="1800" b="1" dirty="0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6983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Sistemico (2009)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088" y="533400"/>
            <a:ext cx="5393584" cy="4680000"/>
          </a:xfrm>
          <a:prstGeom prst="rect">
            <a:avLst/>
          </a:prstGeom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99598" y="878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dal cerchio … alla rete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5BF80AE-ED4F-7796-9BD0-D8EC756D9CE0}"/>
              </a:ext>
            </a:extLst>
          </p:cNvPr>
          <p:cNvSpPr/>
          <p:nvPr/>
        </p:nvSpPr>
        <p:spPr>
          <a:xfrm>
            <a:off x="0" y="5200472"/>
            <a:ext cx="8620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b="0" i="0" dirty="0">
                <a:solidFill>
                  <a:srgbClr val="2F559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Bioregioni o </a:t>
            </a:r>
            <a:r>
              <a:rPr lang="it-IT" sz="2400" dirty="0" err="1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it-IT" sz="2400" b="0" i="0" dirty="0" err="1">
                <a:solidFill>
                  <a:srgbClr val="2F559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iodistretti</a:t>
            </a:r>
            <a:endParaRPr lang="it-IT" sz="2400" b="0" i="0" dirty="0">
              <a:solidFill>
                <a:srgbClr val="2F5597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Parchi produttivi e tecnologici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Aree Produttive Ecologicamente Attrezzate (APEA)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Piano Paesaggistico Territoriale Regionale (APPEA)</a:t>
            </a:r>
          </a:p>
        </p:txBody>
      </p:sp>
    </p:spTree>
    <p:extLst>
      <p:ext uri="{BB962C8B-B14F-4D97-AF65-F5344CB8AC3E}">
        <p14:creationId xmlns:p14="http://schemas.microsoft.com/office/powerpoint/2010/main" val="60100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04FE54C-B75C-5ACC-BA13-69A5B1E1407D}"/>
              </a:ext>
            </a:extLst>
          </p:cNvPr>
          <p:cNvGrpSpPr/>
          <p:nvPr/>
        </p:nvGrpSpPr>
        <p:grpSpPr>
          <a:xfrm>
            <a:off x="1638300" y="292952"/>
            <a:ext cx="8915400" cy="5993207"/>
            <a:chOff x="1600200" y="263769"/>
            <a:chExt cx="8915400" cy="5993207"/>
          </a:xfrm>
        </p:grpSpPr>
        <p:sp>
          <p:nvSpPr>
            <p:cNvPr id="35842" name="Text Box 2"/>
            <p:cNvSpPr txBox="1">
              <a:spLocks noChangeArrowheads="1"/>
            </p:cNvSpPr>
            <p:nvPr/>
          </p:nvSpPr>
          <p:spPr bwMode="auto">
            <a:xfrm>
              <a:off x="1600200" y="263769"/>
              <a:ext cx="3048000" cy="71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TERRITORIO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URBANO-INDUST</a:t>
              </a:r>
            </a:p>
          </p:txBody>
        </p:sp>
        <p:sp>
          <p:nvSpPr>
            <p:cNvPr id="35843" name="Text Box 3"/>
            <p:cNvSpPr txBox="1">
              <a:spLocks noChangeArrowheads="1"/>
            </p:cNvSpPr>
            <p:nvPr/>
          </p:nvSpPr>
          <p:spPr bwMode="auto">
            <a:xfrm>
              <a:off x="4533900" y="263769"/>
              <a:ext cx="3048000" cy="71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TERRITORIO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AGRO-FOREST</a:t>
              </a:r>
            </a:p>
          </p:txBody>
        </p:sp>
        <p:sp>
          <p:nvSpPr>
            <p:cNvPr id="35844" name="Text Box 4"/>
            <p:cNvSpPr txBox="1">
              <a:spLocks noChangeArrowheads="1"/>
            </p:cNvSpPr>
            <p:nvPr/>
          </p:nvSpPr>
          <p:spPr bwMode="auto">
            <a:xfrm>
              <a:off x="7467600" y="263769"/>
              <a:ext cx="3048000" cy="71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TERRITORIO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031" b="1">
                  <a:solidFill>
                    <a:srgbClr val="CC0000"/>
                  </a:solidFill>
                  <a:latin typeface="Verdana" panose="020B0604030504040204" pitchFamily="34" charset="0"/>
                </a:rPr>
                <a:t>(SEMI)NATURALE</a:t>
              </a:r>
            </a:p>
          </p:txBody>
        </p:sp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863971" y="2812074"/>
              <a:ext cx="2518997" cy="28897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266707">
                <a:defRPr/>
              </a:pPr>
              <a:r>
                <a:rPr lang="it-IT" sz="1662" b="1" dirty="0">
                  <a:solidFill>
                    <a:schemeClr val="accent2"/>
                  </a:solidFill>
                  <a:latin typeface="Verdana" pitchFamily="34" charset="0"/>
                </a:rPr>
                <a:t>PRODUZIONE INDUSTRIALE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C3300"/>
                  </a:solidFill>
                  <a:latin typeface="Verdana" pitchFamily="34" charset="0"/>
                </a:rPr>
                <a:t> </a:t>
              </a: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	sistemi produttivi 	abiotici, apporto 	di energia 	ausiliaria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  intensi processi 	di alterazione, 	inquinamento, 	generazione di 	scarichi e rifiuti</a:t>
              </a:r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4799135" y="2812074"/>
              <a:ext cx="2518996" cy="28897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266707">
                <a:defRPr/>
              </a:pPr>
              <a:r>
                <a:rPr lang="it-IT" sz="1662" b="1" dirty="0">
                  <a:solidFill>
                    <a:schemeClr val="accent2"/>
                  </a:solidFill>
                  <a:latin typeface="Verdana" pitchFamily="34" charset="0"/>
                </a:rPr>
                <a:t>PROD. AGRICOLA</a:t>
              </a:r>
            </a:p>
            <a:p>
              <a:pPr defTabSz="266707">
                <a:defRPr/>
              </a:pPr>
              <a:endParaRPr lang="it-IT" sz="1662" b="1" dirty="0">
                <a:solidFill>
                  <a:schemeClr val="accent2"/>
                </a:solidFill>
                <a:latin typeface="Verdana" pitchFamily="34" charset="0"/>
              </a:endParaRP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sistemi produttivi biotici ma non maturi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energia nativa ed ausiliaria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elevata 	</a:t>
              </a:r>
              <a:r>
                <a:rPr lang="it-IT" sz="1569" b="1" dirty="0" err="1">
                  <a:solidFill>
                    <a:srgbClr val="C00000"/>
                  </a:solidFill>
                  <a:latin typeface="Verdana" pitchFamily="34" charset="0"/>
                </a:rPr>
                <a:t>prod</a:t>
              </a: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. ma equilibrio </a:t>
              </a:r>
              <a:r>
                <a:rPr lang="it-IT" sz="1569" b="1" dirty="0" err="1">
                  <a:solidFill>
                    <a:srgbClr val="C00000"/>
                  </a:solidFill>
                  <a:latin typeface="Verdana" pitchFamily="34" charset="0"/>
                </a:rPr>
                <a:t>instabil</a:t>
              </a:r>
              <a:endParaRPr lang="it-IT" sz="1569" b="1" dirty="0">
                <a:solidFill>
                  <a:srgbClr val="C00000"/>
                </a:solidFill>
                <a:latin typeface="Verdana" pitchFamily="34" charset="0"/>
              </a:endParaRP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parziale processi 	di depurazione</a:t>
              </a:r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7732835" y="2812074"/>
              <a:ext cx="2518996" cy="288973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266707">
                <a:defRPr/>
              </a:pPr>
              <a:r>
                <a:rPr lang="it-IT" sz="1662" b="1" dirty="0">
                  <a:solidFill>
                    <a:schemeClr val="accent2"/>
                  </a:solidFill>
                  <a:latin typeface="Verdana" pitchFamily="34" charset="0"/>
                </a:rPr>
                <a:t>EQUILIBRIO</a:t>
              </a:r>
            </a:p>
            <a:p>
              <a:pPr defTabSz="266707">
                <a:defRPr/>
              </a:pPr>
              <a:r>
                <a:rPr lang="it-IT" sz="1662" b="1" dirty="0">
                  <a:solidFill>
                    <a:schemeClr val="accent2"/>
                  </a:solidFill>
                  <a:latin typeface="Verdana" pitchFamily="34" charset="0"/>
                </a:rPr>
                <a:t>BIOLOGICO</a:t>
              </a:r>
            </a:p>
            <a:p>
              <a:pPr defTabSz="266707">
                <a:defRPr/>
              </a:pPr>
              <a:endParaRPr lang="it-IT" sz="1662" b="1" dirty="0">
                <a:solidFill>
                  <a:schemeClr val="accent2"/>
                </a:solidFill>
                <a:latin typeface="Verdana" pitchFamily="34" charset="0"/>
              </a:endParaRP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ecosistemi maturi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energia nativa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autoregolazione e stabilizzazione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cicli di materia chiusi</a:t>
              </a:r>
            </a:p>
            <a:p>
              <a:pPr marL="166158" indent="-166158" defTabSz="266707">
                <a:buFontTx/>
                <a:buChar char="•"/>
                <a:defRPr/>
              </a:pPr>
              <a:r>
                <a:rPr lang="it-IT" sz="1569" b="1" dirty="0" err="1">
                  <a:solidFill>
                    <a:srgbClr val="C00000"/>
                  </a:solidFill>
                  <a:latin typeface="Verdana" pitchFamily="34" charset="0"/>
                </a:rPr>
                <a:t>biofiltrazione</a:t>
              </a:r>
              <a:r>
                <a:rPr lang="it-IT" sz="1569" b="1" dirty="0">
                  <a:solidFill>
                    <a:srgbClr val="C00000"/>
                  </a:solidFill>
                  <a:latin typeface="Verdana" pitchFamily="34" charset="0"/>
                </a:rPr>
                <a:t> e depurazione</a:t>
              </a:r>
            </a:p>
          </p:txBody>
        </p:sp>
        <p:pic>
          <p:nvPicPr>
            <p:cNvPr id="35848" name="Picture 8" descr="BL00381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00" y="989135"/>
              <a:ext cx="2362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9" descr="NA01441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059475"/>
              <a:ext cx="1905000" cy="1055077"/>
            </a:xfrm>
            <a:prstGeom prst="rect">
              <a:avLst/>
            </a:prstGeom>
            <a:solidFill>
              <a:srgbClr val="99CC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5850" name="Picture 10" descr="NA01062_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989136"/>
              <a:ext cx="1981200" cy="125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51" name="AutoShape 18"/>
            <p:cNvCxnSpPr>
              <a:cxnSpLocks noChangeShapeType="1"/>
              <a:stCxn id="28678" idx="2"/>
              <a:endCxn id="28677" idx="2"/>
            </p:cNvCxnSpPr>
            <p:nvPr/>
          </p:nvCxnSpPr>
          <p:spPr bwMode="auto">
            <a:xfrm rot="5400000">
              <a:off x="4591052" y="4234231"/>
              <a:ext cx="12700" cy="2935163"/>
            </a:xfrm>
            <a:prstGeom prst="bentConnector3">
              <a:avLst>
                <a:gd name="adj1" fmla="val 180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2" name="AutoShape 19"/>
            <p:cNvCxnSpPr>
              <a:cxnSpLocks noChangeShapeType="1"/>
              <a:stCxn id="28679" idx="2"/>
              <a:endCxn id="28677" idx="2"/>
            </p:cNvCxnSpPr>
            <p:nvPr/>
          </p:nvCxnSpPr>
          <p:spPr bwMode="auto">
            <a:xfrm rot="5400000">
              <a:off x="6057900" y="2766646"/>
              <a:ext cx="1466" cy="5868866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53" name="Rectangle 20"/>
            <p:cNvSpPr>
              <a:spLocks noChangeArrowheads="1"/>
            </p:cNvSpPr>
            <p:nvPr/>
          </p:nvSpPr>
          <p:spPr bwMode="auto">
            <a:xfrm>
              <a:off x="19050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sp>
          <p:nvSpPr>
            <p:cNvPr id="35854" name="Rectangle 21"/>
            <p:cNvSpPr>
              <a:spLocks noChangeArrowheads="1"/>
            </p:cNvSpPr>
            <p:nvPr/>
          </p:nvSpPr>
          <p:spPr bwMode="auto">
            <a:xfrm>
              <a:off x="31242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sp>
          <p:nvSpPr>
            <p:cNvPr id="35855" name="Rectangle 22"/>
            <p:cNvSpPr>
              <a:spLocks noChangeArrowheads="1"/>
            </p:cNvSpPr>
            <p:nvPr/>
          </p:nvSpPr>
          <p:spPr bwMode="auto">
            <a:xfrm>
              <a:off x="48768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sp>
          <p:nvSpPr>
            <p:cNvPr id="35856" name="Rectangle 23"/>
            <p:cNvSpPr>
              <a:spLocks noChangeArrowheads="1"/>
            </p:cNvSpPr>
            <p:nvPr/>
          </p:nvSpPr>
          <p:spPr bwMode="auto">
            <a:xfrm>
              <a:off x="60960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sp>
          <p:nvSpPr>
            <p:cNvPr id="35857" name="Rectangle 24"/>
            <p:cNvSpPr>
              <a:spLocks noChangeArrowheads="1"/>
            </p:cNvSpPr>
            <p:nvPr/>
          </p:nvSpPr>
          <p:spPr bwMode="auto">
            <a:xfrm>
              <a:off x="78486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sp>
          <p:nvSpPr>
            <p:cNvPr id="35858" name="Rectangle 25"/>
            <p:cNvSpPr>
              <a:spLocks noChangeArrowheads="1"/>
            </p:cNvSpPr>
            <p:nvPr/>
          </p:nvSpPr>
          <p:spPr bwMode="auto">
            <a:xfrm>
              <a:off x="9067800" y="2817935"/>
              <a:ext cx="1143000" cy="562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215"/>
            </a:p>
          </p:txBody>
        </p:sp>
        <p:cxnSp>
          <p:nvCxnSpPr>
            <p:cNvPr id="35859" name="AutoShape 26"/>
            <p:cNvCxnSpPr>
              <a:cxnSpLocks noChangeShapeType="1"/>
              <a:stCxn id="28677" idx="0"/>
              <a:endCxn id="28678" idx="0"/>
            </p:cNvCxnSpPr>
            <p:nvPr/>
          </p:nvCxnSpPr>
          <p:spPr bwMode="auto">
            <a:xfrm rot="5400000" flipH="1" flipV="1">
              <a:off x="4591050" y="1343758"/>
              <a:ext cx="1466" cy="2935166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0" name="AutoShape 28"/>
            <p:cNvCxnSpPr>
              <a:cxnSpLocks noChangeShapeType="1"/>
              <a:stCxn id="28677" idx="0"/>
              <a:endCxn id="28679" idx="0"/>
            </p:cNvCxnSpPr>
            <p:nvPr/>
          </p:nvCxnSpPr>
          <p:spPr bwMode="auto">
            <a:xfrm rot="5400000" flipH="1" flipV="1">
              <a:off x="6057900" y="-123092"/>
              <a:ext cx="1466" cy="5868866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61" name="Text Box 29"/>
            <p:cNvSpPr txBox="1">
              <a:spLocks noChangeArrowheads="1"/>
            </p:cNvSpPr>
            <p:nvPr/>
          </p:nvSpPr>
          <p:spPr bwMode="auto">
            <a:xfrm>
              <a:off x="3597798" y="2261091"/>
              <a:ext cx="4871848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46" b="1">
                  <a:solidFill>
                    <a:srgbClr val="A50021"/>
                  </a:solidFill>
                  <a:latin typeface="Verdana" panose="020B0604030504040204" pitchFamily="34" charset="0"/>
                </a:rPr>
                <a:t>IMPATTI: emissioni, rifiuti, scarichi</a:t>
              </a:r>
            </a:p>
          </p:txBody>
        </p:sp>
        <p:sp>
          <p:nvSpPr>
            <p:cNvPr id="35862" name="Text Box 30"/>
            <p:cNvSpPr txBox="1">
              <a:spLocks noChangeArrowheads="1"/>
            </p:cNvSpPr>
            <p:nvPr/>
          </p:nvSpPr>
          <p:spPr bwMode="auto">
            <a:xfrm>
              <a:off x="2635071" y="5880591"/>
              <a:ext cx="6936515" cy="37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46" b="1">
                  <a:solidFill>
                    <a:srgbClr val="A50021"/>
                  </a:solidFill>
                  <a:latin typeface="Verdana" panose="020B0604030504040204" pitchFamily="34" charset="0"/>
                </a:rPr>
                <a:t>RISORSE: alimenti e rinnovo dei fattori ambientali</a:t>
              </a:r>
              <a:r>
                <a:rPr lang="it-IT" altLang="it-IT" sz="1846">
                  <a:solidFill>
                    <a:srgbClr val="A50021"/>
                  </a:solidFill>
                  <a:latin typeface="Verdan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58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Immagine1 00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4478" r="5862" b="2985"/>
          <a:stretch>
            <a:fillRect/>
          </a:stretch>
        </p:blipFill>
        <p:spPr>
          <a:xfrm>
            <a:off x="1999490" y="1222694"/>
            <a:ext cx="8193019" cy="4934914"/>
          </a:xfrm>
        </p:spPr>
      </p:pic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1642697" y="474786"/>
            <a:ext cx="8686800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954" b="1" dirty="0">
                <a:solidFill>
                  <a:srgbClr val="C00000"/>
                </a:solidFill>
                <a:latin typeface="Verdana" panose="020B0604030504040204" pitchFamily="34" charset="0"/>
              </a:rPr>
              <a:t>Criteri di gestione/pianificazione</a:t>
            </a:r>
          </a:p>
        </p:txBody>
      </p:sp>
    </p:spTree>
    <p:extLst>
      <p:ext uri="{BB962C8B-B14F-4D97-AF65-F5344CB8AC3E}">
        <p14:creationId xmlns:p14="http://schemas.microsoft.com/office/powerpoint/2010/main" val="161386540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5FB9BA0-4533-FF32-37D9-0D5FA25C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78" y="53684"/>
            <a:ext cx="5940000" cy="2916974"/>
          </a:xfrm>
          <a:prstGeom prst="rect">
            <a:avLst/>
          </a:prstGeom>
        </p:spPr>
      </p:pic>
      <p:sp>
        <p:nvSpPr>
          <p:cNvPr id="10" name="Rectangle 42">
            <a:extLst>
              <a:ext uri="{FF2B5EF4-FFF2-40B4-BE49-F238E27FC236}">
                <a16:creationId xmlns:a16="http://schemas.microsoft.com/office/drawing/2014/main" id="{F433470A-018A-096A-77BF-30F666B17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22" y="53684"/>
            <a:ext cx="62420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C00000"/>
                </a:solidFill>
                <a:latin typeface="+mn-lt"/>
              </a:rPr>
              <a:t>IL METABOLISMO URBANO: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C00000"/>
                </a:solidFill>
                <a:latin typeface="+mn-lt"/>
              </a:rPr>
              <a:t>la città come un macro-organismo vivente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6D5920F-47E9-EEE9-D127-2BCC6CEC1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078" y="3082480"/>
            <a:ext cx="5940000" cy="3196991"/>
          </a:xfrm>
          <a:prstGeom prst="rect">
            <a:avLst/>
          </a:prstGeom>
        </p:spPr>
      </p:pic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FB832D8B-E055-CB22-ACF0-D2FB661EF06D}"/>
              </a:ext>
            </a:extLst>
          </p:cNvPr>
          <p:cNvSpPr/>
          <p:nvPr/>
        </p:nvSpPr>
        <p:spPr>
          <a:xfrm>
            <a:off x="8787295" y="2644781"/>
            <a:ext cx="515566" cy="65175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3E86615-3D27-F677-C672-F4FC677D8693}"/>
              </a:ext>
            </a:extLst>
          </p:cNvPr>
          <p:cNvSpPr txBox="1"/>
          <p:nvPr/>
        </p:nvSpPr>
        <p:spPr>
          <a:xfrm>
            <a:off x="5945269" y="6157985"/>
            <a:ext cx="6340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Le città a metabolismo circolare riducono i consumi, le emissioni, i rifiuti, riciclano e massimizzano le energie rinnovabili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F06907E-78DF-9FAB-0C04-B72B68FB4034}"/>
              </a:ext>
            </a:extLst>
          </p:cNvPr>
          <p:cNvSpPr/>
          <p:nvPr/>
        </p:nvSpPr>
        <p:spPr>
          <a:xfrm>
            <a:off x="162170" y="1209980"/>
            <a:ext cx="574904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SzPct val="100000"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lang="it-IT" sz="2400" b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 città (come tutti i sistemi viventi) sono sistemi termodinamici «dissipativi»</a:t>
            </a:r>
          </a:p>
          <a:p>
            <a:pPr marL="342900" indent="-342900">
              <a:spcAft>
                <a:spcPts val="1200"/>
              </a:spcAft>
              <a:buSzPct val="100000"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lang="it-IT" sz="2400" b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sistemi funzionalmente “aperti”, ossia scambiano materia ed energia con l’esterno (la materia circola, l’energia fluisce e si “dissipa”)</a:t>
            </a:r>
          </a:p>
          <a:p>
            <a:pPr marL="342900" indent="-342900">
              <a:spcAft>
                <a:spcPts val="1200"/>
              </a:spcAft>
              <a:buSzPct val="100000"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lang="it-IT" sz="2400" b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permangono in uno stato stazionario lontano dall’equilibrio (la condizione di equilibrio implica l’arresto di ogni processo)</a:t>
            </a:r>
          </a:p>
          <a:p>
            <a:pPr marL="342900" indent="-342900">
              <a:spcAft>
                <a:spcPts val="1200"/>
              </a:spcAft>
              <a:buSzPct val="100000"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lang="it-IT" sz="2400" b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variazioni nel flusso entropico possono determinare l’evolversi del sistema verso nuove forme di organizzazione</a:t>
            </a:r>
          </a:p>
        </p:txBody>
      </p:sp>
    </p:spTree>
    <p:extLst>
      <p:ext uri="{BB962C8B-B14F-4D97-AF65-F5344CB8AC3E}">
        <p14:creationId xmlns:p14="http://schemas.microsoft.com/office/powerpoint/2010/main" val="223859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497D383A-FC11-25FE-A463-20A2C108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6" y="103842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Le città oltre i limiti della «</a:t>
            </a:r>
            <a:r>
              <a:rPr lang="it-IT" altLang="it-IT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Capacità di Carico</a:t>
            </a:r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» …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AE1DC1DE-51A5-661B-0672-A0EB46E2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92" y="919094"/>
            <a:ext cx="6771227" cy="544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744401-79A2-D575-FC34-8638B7B9B36D}"/>
              </a:ext>
            </a:extLst>
          </p:cNvPr>
          <p:cNvSpPr txBox="1"/>
          <p:nvPr/>
        </p:nvSpPr>
        <p:spPr>
          <a:xfrm>
            <a:off x="7883423" y="1536174"/>
            <a:ext cx="41107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1F1F1F"/>
                </a:solidFill>
                <a:effectLst/>
              </a:rPr>
              <a:t>La </a:t>
            </a:r>
            <a:r>
              <a:rPr lang="it-IT" sz="2400" b="1" i="0" dirty="0" err="1">
                <a:solidFill>
                  <a:srgbClr val="C00000"/>
                </a:solidFill>
                <a:effectLst/>
              </a:rPr>
              <a:t>carrying</a:t>
            </a:r>
            <a:r>
              <a:rPr lang="it-IT" sz="2400" b="1" i="0" dirty="0">
                <a:solidFill>
                  <a:srgbClr val="C00000"/>
                </a:solidFill>
                <a:effectLst/>
              </a:rPr>
              <a:t> </a:t>
            </a:r>
            <a:r>
              <a:rPr lang="it-IT" sz="2400" b="1" i="0" dirty="0" err="1">
                <a:solidFill>
                  <a:srgbClr val="C00000"/>
                </a:solidFill>
                <a:effectLst/>
              </a:rPr>
              <a:t>capacity</a:t>
            </a:r>
            <a:r>
              <a:rPr lang="it-IT" sz="2400" b="1" i="0" dirty="0">
                <a:solidFill>
                  <a:srgbClr val="C00000"/>
                </a:solidFill>
                <a:effectLst/>
              </a:rPr>
              <a:t> </a:t>
            </a:r>
            <a:r>
              <a:rPr lang="it-IT" sz="2400" b="0" i="0" dirty="0">
                <a:solidFill>
                  <a:srgbClr val="1F1F1F"/>
                </a:solidFill>
                <a:effectLst/>
              </a:rPr>
              <a:t>si riferisce al numero </a:t>
            </a:r>
            <a:r>
              <a:rPr lang="it-IT" sz="2400" b="0" i="0" dirty="0">
                <a:solidFill>
                  <a:srgbClr val="040C28"/>
                </a:solidFill>
                <a:effectLst/>
              </a:rPr>
              <a:t>di</a:t>
            </a:r>
            <a:r>
              <a:rPr lang="it-IT" sz="2400" b="0" i="0" dirty="0">
                <a:solidFill>
                  <a:srgbClr val="1F1F1F"/>
                </a:solidFill>
                <a:effectLst/>
              </a:rPr>
              <a:t> persone che possono essere sostenute nel complesso delle loro esigenze, in una determinata area, entro i limiti delle risorse naturali, senza degradare l'</a:t>
            </a:r>
            <a:r>
              <a:rPr lang="it-IT" sz="2400" b="0" i="0" dirty="0">
                <a:solidFill>
                  <a:srgbClr val="040C28"/>
                </a:solidFill>
                <a:effectLst/>
              </a:rPr>
              <a:t>ambiente</a:t>
            </a:r>
            <a:r>
              <a:rPr lang="it-IT" sz="2400" b="0" i="0" dirty="0">
                <a:solidFill>
                  <a:srgbClr val="1F1F1F"/>
                </a:solidFill>
                <a:effectLst/>
              </a:rPr>
              <a:t> naturale</a:t>
            </a:r>
            <a:r>
              <a:rPr lang="it-IT" sz="2400" dirty="0">
                <a:solidFill>
                  <a:srgbClr val="1F1F1F"/>
                </a:solidFill>
              </a:rPr>
              <a:t> </a:t>
            </a:r>
            <a:r>
              <a:rPr lang="it-IT" sz="2400" b="0" i="0" dirty="0">
                <a:solidFill>
                  <a:srgbClr val="1F1F1F"/>
                </a:solidFill>
                <a:effectLst/>
              </a:rPr>
              <a:t>per le generazioni presenti e future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4049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E9124C-2DA0-4274-4989-365CED46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08" y="2414636"/>
            <a:ext cx="6596532" cy="4282486"/>
          </a:xfrm>
          <a:prstGeom prst="rect">
            <a:avLst/>
          </a:prstGeom>
        </p:spPr>
      </p:pic>
      <p:sp>
        <p:nvSpPr>
          <p:cNvPr id="4" name="CasellaDiTesto 2">
            <a:extLst>
              <a:ext uri="{FF2B5EF4-FFF2-40B4-BE49-F238E27FC236}">
                <a16:creationId xmlns:a16="http://schemas.microsoft.com/office/drawing/2014/main" id="{A72242A7-85F9-FE5D-3096-55C030D4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052" y="160878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… ed il concetto di «</a:t>
            </a:r>
            <a:r>
              <a:rPr lang="it-IT" altLang="it-IT" sz="2800" b="1" i="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ecological</a:t>
            </a:r>
            <a:r>
              <a:rPr lang="it-IT" altLang="it-IT" sz="2800" b="1" i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footprint</a:t>
            </a:r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41E05C-BC78-7EF3-E647-87DB0B38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1723613" y="1780328"/>
            <a:ext cx="6801285" cy="33540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419B238-9AB3-AA12-D6E9-E821CECFC8FB}"/>
              </a:ext>
            </a:extLst>
          </p:cNvPr>
          <p:cNvSpPr/>
          <p:nvPr/>
        </p:nvSpPr>
        <p:spPr>
          <a:xfrm>
            <a:off x="3512136" y="1139944"/>
            <a:ext cx="5325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L'impronta ecologica misura l'</a:t>
            </a:r>
            <a:r>
              <a:rPr lang="it-IT" sz="2400" b="1" dirty="0"/>
              <a:t>area biologicamente produttiva</a:t>
            </a:r>
            <a:r>
              <a:rPr lang="it-IT" sz="2400" dirty="0"/>
              <a:t> di mare e di terra necessaria a </a:t>
            </a:r>
            <a:r>
              <a:rPr lang="it-IT" sz="2400" b="1" dirty="0"/>
              <a:t>rigenerare le risorse</a:t>
            </a:r>
            <a:r>
              <a:rPr lang="it-IT" sz="2400" dirty="0"/>
              <a:t> consumate da una popolazione umana e ad assorbire i </a:t>
            </a:r>
            <a:r>
              <a:rPr lang="it-IT" sz="2400" b="1" dirty="0"/>
              <a:t>rifiuti</a:t>
            </a:r>
            <a:r>
              <a:rPr lang="it-IT" sz="2400" dirty="0"/>
              <a:t> prodotti</a:t>
            </a:r>
          </a:p>
        </p:txBody>
      </p:sp>
    </p:spTree>
    <p:extLst>
      <p:ext uri="{BB962C8B-B14F-4D97-AF65-F5344CB8AC3E}">
        <p14:creationId xmlns:p14="http://schemas.microsoft.com/office/powerpoint/2010/main" val="343947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828676"/>
            <a:ext cx="2340000" cy="21081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517" y="828677"/>
            <a:ext cx="2340000" cy="2108113"/>
          </a:xfrm>
          <a:prstGeom prst="rect">
            <a:avLst/>
          </a:prstGeom>
        </p:spPr>
      </p:pic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1919289" y="109538"/>
            <a:ext cx="81375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L’IMPRONTA ECOLOGICA DEGLI ITALIANI</a:t>
            </a:r>
            <a:endParaRPr lang="it-IT" altLang="it-IT" sz="1800" b="1" dirty="0">
              <a:solidFill>
                <a:srgbClr val="00206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19288" y="5103593"/>
            <a:ext cx="72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Se tutti i terrestri seguissero lo stile di vita degli abitanti dell'Italia, avremmo bisogno di </a:t>
            </a:r>
            <a:r>
              <a:rPr lang="it-IT" sz="2400" b="1" dirty="0">
                <a:solidFill>
                  <a:srgbClr val="000000"/>
                </a:solidFill>
              </a:rPr>
              <a:t>2,72 Terre</a:t>
            </a:r>
            <a:r>
              <a:rPr lang="it-IT" sz="2400" dirty="0">
                <a:solidFill>
                  <a:srgbClr val="000000"/>
                </a:solidFill>
              </a:rPr>
              <a:t> per soddisfare le nostre esigenze complessive</a:t>
            </a:r>
            <a:endParaRPr lang="it-IT" sz="2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792" y="828676"/>
            <a:ext cx="1521158" cy="210811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920555" y="3496226"/>
            <a:ext cx="72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L'impronta ecologica di un italiano, ossia l'area necessaria a provvedere a ciò che ciascuno di noi consuma o scarta come rifiuto, è di </a:t>
            </a:r>
            <a:r>
              <a:rPr lang="it-IT" sz="2400" b="1" dirty="0">
                <a:solidFill>
                  <a:srgbClr val="000000"/>
                </a:solidFill>
              </a:rPr>
              <a:t>4,4 ettari globali</a:t>
            </a:r>
            <a:r>
              <a:rPr lang="it-IT" sz="2400" dirty="0">
                <a:solidFill>
                  <a:srgbClr val="000000"/>
                </a:solidFill>
              </a:rPr>
              <a:t> 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1961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34">
            <a:extLst>
              <a:ext uri="{FF2B5EF4-FFF2-40B4-BE49-F238E27FC236}">
                <a16:creationId xmlns:a16="http://schemas.microsoft.com/office/drawing/2014/main" id="{543A191F-9601-8FC2-41C5-C24E173D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019" y="911307"/>
            <a:ext cx="4320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0000CC"/>
                </a:solidFill>
                <a:latin typeface="+mn-lt"/>
              </a:rPr>
              <a:t>1. Criterio di sostenibilità 	ecologica: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CC3300"/>
                </a:solidFill>
                <a:latin typeface="+mn-lt"/>
              </a:rPr>
              <a:t>il tasso di utilizzazione della risorsa nell’ambito del sistema deve essere commisurato al suo tasso di naturale rigenerazione</a:t>
            </a:r>
          </a:p>
        </p:txBody>
      </p:sp>
      <p:sp>
        <p:nvSpPr>
          <p:cNvPr id="11" name="Text Box 1035">
            <a:extLst>
              <a:ext uri="{FF2B5EF4-FFF2-40B4-BE49-F238E27FC236}">
                <a16:creationId xmlns:a16="http://schemas.microsoft.com/office/drawing/2014/main" id="{31B81BFE-4FF9-01D8-F51D-848D10E0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019" y="3657839"/>
            <a:ext cx="4320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CC"/>
                </a:solidFill>
                <a:latin typeface="+mn-lt"/>
              </a:rPr>
              <a:t>2. Criterio di compatibilità 	ambientale: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CC3300"/>
                </a:solidFill>
                <a:latin typeface="+mn-lt"/>
              </a:rPr>
              <a:t>le modalità di utilizzazione della risorsa non devono alterare le caratteristiche fisiche, chimiche e biologiche all’esterno del sistema provocando inquinamento</a:t>
            </a:r>
          </a:p>
        </p:txBody>
      </p:sp>
      <p:sp>
        <p:nvSpPr>
          <p:cNvPr id="12" name="Text Box 1036">
            <a:extLst>
              <a:ext uri="{FF2B5EF4-FFF2-40B4-BE49-F238E27FC236}">
                <a16:creationId xmlns:a16="http://schemas.microsoft.com/office/drawing/2014/main" id="{04991650-634F-9DD2-70BB-6E83E966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548" y="2286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CC"/>
                </a:solidFill>
                <a:latin typeface="+mn-lt"/>
              </a:rPr>
              <a:t>CRITERI DI GESTIONE DELLE RISORSE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58FDE5-71A5-D2FE-E0C1-592E2412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01" y="1146598"/>
            <a:ext cx="5310199" cy="500301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BEE1B55-B5F0-796C-8D14-A0C7BB2A5671}"/>
              </a:ext>
            </a:extLst>
          </p:cNvPr>
          <p:cNvSpPr txBox="1"/>
          <p:nvPr/>
        </p:nvSpPr>
        <p:spPr>
          <a:xfrm>
            <a:off x="6559685" y="6488668"/>
            <a:ext cx="563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>
                <a:solidFill>
                  <a:schemeClr val="accent6">
                    <a:lumMod val="75000"/>
                  </a:schemeClr>
                </a:solidFill>
              </a:rPr>
              <a:t>Massimo Monteleone </a:t>
            </a:r>
            <a:r>
              <a:rPr lang="it-IT" i="1" dirty="0" err="1">
                <a:solidFill>
                  <a:schemeClr val="accent6">
                    <a:lumMod val="75000"/>
                  </a:schemeClr>
                </a:solidFill>
              </a:rPr>
              <a:t>Unifg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</a:rPr>
              <a:t>, 19/09/2024 </a:t>
            </a:r>
          </a:p>
        </p:txBody>
      </p:sp>
    </p:spTree>
    <p:extLst>
      <p:ext uri="{BB962C8B-B14F-4D97-AF65-F5344CB8AC3E}">
        <p14:creationId xmlns:p14="http://schemas.microsoft.com/office/powerpoint/2010/main" val="417995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446D40-D89E-DD17-513B-A009F6459421}"/>
              </a:ext>
            </a:extLst>
          </p:cNvPr>
          <p:cNvSpPr txBox="1"/>
          <p:nvPr/>
        </p:nvSpPr>
        <p:spPr>
          <a:xfrm>
            <a:off x="1932560" y="283619"/>
            <a:ext cx="8064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b="1" dirty="0">
                <a:solidFill>
                  <a:srgbClr val="FF0000"/>
                </a:solidFill>
              </a:rPr>
              <a:t>Analisi </a:t>
            </a:r>
            <a:r>
              <a:rPr lang="it-IT" sz="2800" b="1" dirty="0" err="1">
                <a:solidFill>
                  <a:srgbClr val="FF0000"/>
                </a:solidFill>
              </a:rPr>
              <a:t>eMergetica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/>
              <a:t>(H. T. </a:t>
            </a:r>
            <a:r>
              <a:rPr lang="it-IT" sz="2800" b="1" dirty="0" err="1"/>
              <a:t>Odum</a:t>
            </a:r>
            <a:r>
              <a:rPr lang="it-IT" sz="2800" b="1" dirty="0"/>
              <a:t>) ed </a:t>
            </a:r>
            <a:r>
              <a:rPr lang="it-IT" sz="2800" b="1" dirty="0">
                <a:solidFill>
                  <a:srgbClr val="FF0000"/>
                </a:solidFill>
              </a:rPr>
              <a:t>indicatori </a:t>
            </a:r>
            <a:r>
              <a:rPr lang="it-IT" sz="2800" b="1" dirty="0" err="1">
                <a:solidFill>
                  <a:srgbClr val="FF0000"/>
                </a:solidFill>
              </a:rPr>
              <a:t>eMergy</a:t>
            </a:r>
            <a:endParaRPr lang="it-IT" sz="2800" b="1" dirty="0">
              <a:latin typeface="+mj-lt"/>
            </a:endParaRPr>
          </a:p>
          <a:p>
            <a:r>
              <a:rPr lang="it-IT" sz="2400" dirty="0"/>
              <a:t>Applicare </a:t>
            </a:r>
            <a:r>
              <a:rPr lang="it-IT" sz="2400" b="1" i="1" dirty="0">
                <a:solidFill>
                  <a:srgbClr val="FF0000"/>
                </a:solidFill>
              </a:rPr>
              <a:t>indici di circolarità dei flussi di materiali</a:t>
            </a:r>
            <a:r>
              <a:rPr lang="it-IT" sz="2400" dirty="0"/>
              <a:t>. Misurano il contributo dei materiali riciclati internamente al sistema rispetto all'uso complessivo delle risorse.</a:t>
            </a:r>
          </a:p>
          <a:p>
            <a:r>
              <a:rPr lang="it-IT" sz="2400" dirty="0"/>
              <a:t>Il </a:t>
            </a:r>
            <a:r>
              <a:rPr lang="it-IT" sz="2400" b="1" i="1" dirty="0">
                <a:solidFill>
                  <a:srgbClr val="FF0000"/>
                </a:solidFill>
              </a:rPr>
              <a:t>tasso di circolarità </a:t>
            </a:r>
            <a:r>
              <a:rPr lang="it-IT" sz="2400" dirty="0"/>
              <a:t>è la quota di risorse materiali utilizzate nei processi del sistema che provengono da materiali riciclati internamente, risparmiando così l'estrazione di materie prime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073811-6A3C-0F42-6583-E15C6D5A1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93"/>
          <a:stretch/>
        </p:blipFill>
        <p:spPr>
          <a:xfrm>
            <a:off x="191309" y="3428999"/>
            <a:ext cx="7114219" cy="33317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AF0DB8-AB04-7206-41E4-09C59ADB41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5" t="74852" r="23272"/>
          <a:stretch/>
        </p:blipFill>
        <p:spPr>
          <a:xfrm>
            <a:off x="7608035" y="4391707"/>
            <a:ext cx="4046729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60271" y="2548427"/>
            <a:ext cx="2160587" cy="9541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3">
                    <a:lumMod val="50000"/>
                  </a:schemeClr>
                </a:solidFill>
              </a:rPr>
              <a:t>ESTRAZIONE DI RISORSE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185950" y="2548427"/>
            <a:ext cx="2160587" cy="9541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3">
                    <a:lumMod val="50000"/>
                  </a:schemeClr>
                </a:solidFill>
              </a:rPr>
              <a:t>ACCUMULO DI RIFIUTI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765320" y="2161479"/>
            <a:ext cx="2266950" cy="17280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/>
              <a:t>PRODUZIONE</a:t>
            </a:r>
          </a:p>
          <a:p>
            <a:pPr algn="ctr">
              <a:defRPr/>
            </a:pPr>
            <a:r>
              <a:rPr lang="it-IT" b="1" dirty="0"/>
              <a:t>CONSUMO</a:t>
            </a:r>
          </a:p>
          <a:p>
            <a:pPr algn="ctr">
              <a:defRPr/>
            </a:pPr>
            <a:r>
              <a:rPr lang="it-IT" b="1" dirty="0"/>
              <a:t>SMALTIMENTO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81539" y="3619157"/>
            <a:ext cx="1519647" cy="7481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genera</a:t>
            </a:r>
          </a:p>
          <a:p>
            <a:pPr algn="ctr">
              <a:lnSpc>
                <a:spcPts val="2500"/>
              </a:lnSpc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vuoto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35419" y="3619157"/>
            <a:ext cx="1516248" cy="7481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genera</a:t>
            </a:r>
          </a:p>
          <a:p>
            <a:pPr algn="ctr">
              <a:lnSpc>
                <a:spcPts val="2500"/>
              </a:lnSpc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pieno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1919289" y="761295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«TUTTO CIO’ CHE NOI CONSUMIAMO, LO PRODUCE LA NATURA.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 TUTTO CIO’ CHE NOI PRODUCIAMO, CONSUMA LA NATURA»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2060"/>
                </a:solidFill>
              </a:rPr>
              <a:t>(Hans </a:t>
            </a:r>
            <a:r>
              <a:rPr lang="it-IT" altLang="it-IT" sz="1800" b="1" dirty="0" err="1">
                <a:solidFill>
                  <a:srgbClr val="002060"/>
                </a:solidFill>
              </a:rPr>
              <a:t>Immler</a:t>
            </a:r>
            <a:r>
              <a:rPr lang="it-IT" altLang="it-IT" sz="1800" b="1" dirty="0">
                <a:solidFill>
                  <a:srgbClr val="002060"/>
                </a:solidFill>
              </a:rPr>
              <a:t> in «Economia della Natura»)</a:t>
            </a:r>
          </a:p>
        </p:txBody>
      </p:sp>
      <p:sp>
        <p:nvSpPr>
          <p:cNvPr id="2" name="CasellaDiTesto 3">
            <a:extLst>
              <a:ext uri="{FF2B5EF4-FFF2-40B4-BE49-F238E27FC236}">
                <a16:creationId xmlns:a16="http://schemas.microsoft.com/office/drawing/2014/main" id="{DDB9B9D2-CE6E-1376-45CE-7BEC6FD6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4986429"/>
            <a:ext cx="81375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OCCORRE FARLA FINITA CON UNA ECONOMIA «ESTRATTIVA»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TUTTA INCENTRATA SULL’USA E POI GETTA</a:t>
            </a:r>
          </a:p>
        </p:txBody>
      </p:sp>
    </p:spTree>
    <p:extLst>
      <p:ext uri="{BB962C8B-B14F-4D97-AF65-F5344CB8AC3E}">
        <p14:creationId xmlns:p14="http://schemas.microsoft.com/office/powerpoint/2010/main" val="358102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4">
            <a:extLst>
              <a:ext uri="{FF2B5EF4-FFF2-40B4-BE49-F238E27FC236}">
                <a16:creationId xmlns:a16="http://schemas.microsoft.com/office/drawing/2014/main" id="{8AD51EF7-17C8-DEA1-8DA8-0C69BA950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76" y="127930"/>
            <a:ext cx="9217384" cy="65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2307734-E485-2615-C183-C19E73E9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7915"/>
            <a:ext cx="4522081" cy="197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54272C-AAC2-3F37-7303-F788228C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50" y="0"/>
            <a:ext cx="6848905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C169EF-117D-446B-D223-A30B5A8C7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2" y="92785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Ambiti della sostenibilità urbana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87284C-663C-EBEE-8C72-E102CF14B25C}"/>
              </a:ext>
            </a:extLst>
          </p:cNvPr>
          <p:cNvSpPr txBox="1"/>
          <p:nvPr/>
        </p:nvSpPr>
        <p:spPr>
          <a:xfrm>
            <a:off x="0" y="547909"/>
            <a:ext cx="5632315" cy="639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Acqua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acquedotti ed approvvigionamento idrico, depurazione, deflusso delle acque meteoriche, ecc.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Mobilità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viabilità motorizzata, trasporto pubblico, viabilità dolce, mobilità elettrica, ecc.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gestione integrata del ciclo dei rifiuti, processi “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of waste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e processi di recupero dei rifiuti, gestione di specifiche categorie di rifiuti di tipo urbano, ecc.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 e territorio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conversione di aree urbane a verde, gestione del verde urbano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Agricoltura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agricoltura a piccola scala ed agricoltura sociale in contesto urbano e periurbano, mercati ed approvvigionamenti alimentari, food policy, gestione degli scarti e delle eccedenze alimentari, educazione alimentare, ecc.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Energia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implementazione di forme di energia rinnovabili in un contesto urbano, efficientamento energetico, modelli di consumo ed autoproduzione energetica,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grid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comunità energetiche rinnovabili (CER)</a:t>
            </a:r>
          </a:p>
        </p:txBody>
      </p:sp>
    </p:spTree>
    <p:extLst>
      <p:ext uri="{BB962C8B-B14F-4D97-AF65-F5344CB8AC3E}">
        <p14:creationId xmlns:p14="http://schemas.microsoft.com/office/powerpoint/2010/main" val="3489438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DCE495-7773-D109-114E-2B55D188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4" y="421005"/>
            <a:ext cx="8706612" cy="63017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D4D46-81CD-3E33-C85B-42288991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67722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8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European Green Capital </a:t>
            </a:r>
            <a:r>
              <a:rPr lang="en-US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– EU, 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3415C8-E139-AD36-E335-FB34E9BC485D}"/>
              </a:ext>
            </a:extLst>
          </p:cNvPr>
          <p:cNvSpPr txBox="1"/>
          <p:nvPr/>
        </p:nvSpPr>
        <p:spPr>
          <a:xfrm>
            <a:off x="1609726" y="5819776"/>
            <a:ext cx="4391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ECO-INNOVATION AND SUSTAINABLE EMPLYMENT</a:t>
            </a:r>
          </a:p>
          <a:p>
            <a:r>
              <a:rPr lang="it-IT" sz="1200" b="1" dirty="0"/>
              <a:t>ENERGY PERFORMANCE</a:t>
            </a:r>
          </a:p>
          <a:p>
            <a:r>
              <a:rPr lang="it-IT" sz="1200" b="1" dirty="0"/>
              <a:t>INTEGRATED ENVIRONMENTAL MANAGEMENT</a:t>
            </a:r>
          </a:p>
          <a:p>
            <a:endParaRPr lang="it-IT" sz="1400" b="1" dirty="0"/>
          </a:p>
          <a:p>
            <a:r>
              <a:rPr lang="it-IT" sz="1400" b="1" dirty="0"/>
              <a:t>Sono in tutto 70 indicatori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28830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5529B92-D5B1-F8F5-5517-54C36EEE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72635"/>
            <a:ext cx="9144000" cy="45433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624D51-5650-7A59-ACB6-45D85EDBB311}"/>
              </a:ext>
            </a:extLst>
          </p:cNvPr>
          <p:cNvSpPr txBox="1"/>
          <p:nvPr/>
        </p:nvSpPr>
        <p:spPr>
          <a:xfrm>
            <a:off x="2428673" y="248214"/>
            <a:ext cx="733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E1E1E"/>
                </a:solidFill>
              </a:rPr>
              <a:t>Sustainable Development Goals (SDGs) </a:t>
            </a:r>
            <a:endParaRPr lang="en-US" sz="28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809E96-77F8-8577-C8EE-208FD104566D}"/>
              </a:ext>
            </a:extLst>
          </p:cNvPr>
          <p:cNvSpPr txBox="1"/>
          <p:nvPr/>
        </p:nvSpPr>
        <p:spPr>
          <a:xfrm>
            <a:off x="1903379" y="5611427"/>
            <a:ext cx="8764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E1E1E"/>
                </a:solidFill>
                <a:latin typeface="Open Sans" panose="020B0606030504020204" pitchFamily="34" charset="0"/>
              </a:rPr>
              <a:t>Elenco dei 17 Obiettivi di sviluppo sostenibile (</a:t>
            </a:r>
            <a:r>
              <a:rPr lang="it-IT" dirty="0" err="1">
                <a:solidFill>
                  <a:srgbClr val="1E1E1E"/>
                </a:solidFill>
                <a:latin typeface="Open Sans" panose="020B0606030504020204" pitchFamily="34" charset="0"/>
              </a:rPr>
              <a:t>SDGs</a:t>
            </a:r>
            <a:r>
              <a:rPr lang="it-IT" dirty="0">
                <a:solidFill>
                  <a:srgbClr val="1E1E1E"/>
                </a:solidFill>
                <a:latin typeface="Open Sans" panose="020B0606030504020204" pitchFamily="34" charset="0"/>
              </a:rPr>
              <a:t>) che, insieme ai169 Target che li sostanziano, sono stati approvati dalle Nazioni Unite, interconnessi tra loro, da raggiungere entro il 2030, come definito nell’</a:t>
            </a:r>
            <a:r>
              <a:rPr lang="it-IT" b="1" dirty="0">
                <a:solidFill>
                  <a:srgbClr val="0657A3"/>
                </a:solidFill>
                <a:latin typeface="Open Sans" panose="020B0606030504020204" pitchFamily="34" charset="0"/>
                <a:hlinkClick r:id="rId3"/>
              </a:rPr>
              <a:t>Agenda globale per lo sviluppo sostenibile</a:t>
            </a:r>
            <a:r>
              <a:rPr lang="it-IT" dirty="0">
                <a:solidFill>
                  <a:srgbClr val="1E1E1E"/>
                </a:solidFill>
                <a:latin typeface="Open Sans" panose="020B060603050402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9059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FD1D36-6FC8-3A91-DE3E-CBA88211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3" y="753190"/>
            <a:ext cx="9096375" cy="58769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0CB92A-04AB-4D51-C09B-FAFF30C70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0878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Il funzionamento del modello </a:t>
            </a:r>
            <a:r>
              <a:rPr lang="it-IT" altLang="it-IT" sz="2800" b="1" i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DPSIR</a:t>
            </a:r>
          </a:p>
        </p:txBody>
      </p:sp>
    </p:spTree>
    <p:extLst>
      <p:ext uri="{BB962C8B-B14F-4D97-AF65-F5344CB8AC3E}">
        <p14:creationId xmlns:p14="http://schemas.microsoft.com/office/powerpoint/2010/main" val="3760358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4587BED7-5BC2-6B57-8293-079724FA3776}"/>
              </a:ext>
            </a:extLst>
          </p:cNvPr>
          <p:cNvGrpSpPr/>
          <p:nvPr/>
        </p:nvGrpSpPr>
        <p:grpSpPr>
          <a:xfrm>
            <a:off x="1524000" y="1"/>
            <a:ext cx="9144000" cy="2600011"/>
            <a:chOff x="0" y="0"/>
            <a:chExt cx="9144000" cy="260001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949481E-9D1E-6464-30D9-6CB75348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260001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7B5C6E7-CE4E-02A4-3BED-BCC24F9C4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392"/>
            <a:stretch/>
          </p:blipFill>
          <p:spPr>
            <a:xfrm>
              <a:off x="49789" y="0"/>
              <a:ext cx="2576679" cy="1092708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CA33B55C-8561-B36E-B1C6-A56C8ED1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21574"/>
            <a:ext cx="9144000" cy="44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9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6F3F2E-1EFA-CB2F-975D-A3BE4C32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099"/>
            <a:ext cx="12192000" cy="541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8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11183D-9865-2450-0B20-817E5D5A5070}"/>
              </a:ext>
            </a:extLst>
          </p:cNvPr>
          <p:cNvSpPr txBox="1"/>
          <p:nvPr/>
        </p:nvSpPr>
        <p:spPr>
          <a:xfrm>
            <a:off x="1776000" y="2279908"/>
            <a:ext cx="4320000" cy="442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Piattaforma italiana degli attori per l’economia circolare</a:t>
            </a:r>
          </a:p>
          <a:p>
            <a:r>
              <a:rPr lang="it-IT" sz="2000" dirty="0"/>
              <a:t> </a:t>
            </a:r>
            <a:r>
              <a:rPr lang="it-IT" sz="2000" b="1" i="1" dirty="0" err="1">
                <a:solidFill>
                  <a:srgbClr val="C00000"/>
                </a:solidFill>
              </a:rPr>
              <a:t>Italian</a:t>
            </a:r>
            <a:r>
              <a:rPr lang="it-IT" sz="2000" b="1" i="1" dirty="0">
                <a:solidFill>
                  <a:srgbClr val="C00000"/>
                </a:solidFill>
              </a:rPr>
              <a:t> </a:t>
            </a:r>
            <a:r>
              <a:rPr lang="it-IT" sz="2000" b="1" i="1" dirty="0" err="1">
                <a:solidFill>
                  <a:srgbClr val="C00000"/>
                </a:solidFill>
              </a:rPr>
              <a:t>Circular</a:t>
            </a:r>
            <a:r>
              <a:rPr lang="it-IT" sz="2000" b="1" i="1" dirty="0">
                <a:solidFill>
                  <a:srgbClr val="C00000"/>
                </a:solidFill>
              </a:rPr>
              <a:t> Economy Stakeholder Platform</a:t>
            </a:r>
            <a:r>
              <a:rPr lang="it-IT" sz="2000" dirty="0"/>
              <a:t> (ICESP)</a:t>
            </a:r>
          </a:p>
          <a:p>
            <a:r>
              <a:rPr lang="it-IT" sz="2000" dirty="0"/>
              <a:t>è possibile trovare una panoramica delle </a:t>
            </a:r>
            <a:r>
              <a:rPr lang="it-IT" sz="2000" b="1" i="1" dirty="0">
                <a:solidFill>
                  <a:srgbClr val="C00000"/>
                </a:solidFill>
              </a:rPr>
              <a:t>buone pratiche </a:t>
            </a:r>
            <a:r>
              <a:rPr lang="it-IT" sz="2000" dirty="0"/>
              <a:t>di economia circolare, sviluppate dagli stakeholder del territorio nazionale (aziende, associazioni, istituzioni), impegnati in percorsi orientati alla chiusura dei cicli nei sistemi industriali, urbani e territoriali ed alla prevenzione e valorizzazione delle risorse ad ogni livello della catena del valore.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5EA109-829F-72E3-CFDB-E19EDCFBD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504" y="13575"/>
            <a:ext cx="4306496" cy="22760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D57295-D1CC-CC56-2F6B-3813A657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64" y="120583"/>
            <a:ext cx="3615589" cy="12612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4667AA-8CE9-70C1-5FED-04C7C0D3333F}"/>
              </a:ext>
            </a:extLst>
          </p:cNvPr>
          <p:cNvSpPr txBox="1"/>
          <p:nvPr/>
        </p:nvSpPr>
        <p:spPr>
          <a:xfrm>
            <a:off x="6173824" y="2279909"/>
            <a:ext cx="4320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>
                <a:solidFill>
                  <a:srgbClr val="000000"/>
                </a:solidFill>
              </a:rPr>
              <a:t>Gli elementi che caratterizzano le buone pratiche sono: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</a:rPr>
              <a:t>il </a:t>
            </a:r>
            <a:r>
              <a:rPr lang="it-IT" sz="2000" b="1" i="1" dirty="0">
                <a:solidFill>
                  <a:srgbClr val="C00000"/>
                </a:solidFill>
              </a:rPr>
              <a:t>carattere innovativo</a:t>
            </a:r>
            <a:r>
              <a:rPr lang="it-IT" sz="2000" dirty="0">
                <a:solidFill>
                  <a:srgbClr val="000000"/>
                </a:solidFill>
              </a:rPr>
              <a:t>, ovvero la capacità di produrre soluzioni nuove o che interpretino in modo creativo soluzioni già sperimentate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</a:rPr>
              <a:t>la </a:t>
            </a:r>
            <a:r>
              <a:rPr lang="it-IT" sz="2000" b="1" i="1" dirty="0">
                <a:solidFill>
                  <a:srgbClr val="C00000"/>
                </a:solidFill>
              </a:rPr>
              <a:t>trasferibilità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</a:rPr>
              <a:t>la </a:t>
            </a:r>
            <a:r>
              <a:rPr lang="it-IT" sz="2000" b="1" i="1" dirty="0">
                <a:solidFill>
                  <a:srgbClr val="C00000"/>
                </a:solidFill>
              </a:rPr>
              <a:t>replicabilità</a:t>
            </a:r>
            <a:r>
              <a:rPr lang="it-IT" sz="2000" dirty="0">
                <a:solidFill>
                  <a:srgbClr val="000000"/>
                </a:solidFill>
              </a:rPr>
              <a:t> vale a dire la possibilità di riprodurre alcuni aspetti del modello proposto in altri contesti o applicarli alla risoluzione di altri problemi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82933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B6102A-9FC4-66B6-141B-67E2BE2AF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986" y="18000"/>
            <a:ext cx="6872062" cy="684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F8C064-FAC4-B76A-F7D6-6CCD9502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831" y="344319"/>
            <a:ext cx="3615589" cy="12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24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23D082-161D-3331-25CC-39880429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70" y="967671"/>
            <a:ext cx="8754874" cy="55887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8B650D-2488-9D51-D75A-FD4DFDEBEF05}"/>
              </a:ext>
            </a:extLst>
          </p:cNvPr>
          <p:cNvSpPr txBox="1"/>
          <p:nvPr/>
        </p:nvSpPr>
        <p:spPr>
          <a:xfrm>
            <a:off x="80252" y="191530"/>
            <a:ext cx="11330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b="1" dirty="0"/>
              <a:t>18 Novembre 2023 </a:t>
            </a:r>
            <a:r>
              <a:rPr lang="it-IT" sz="2800" b="1" dirty="0">
                <a:solidFill>
                  <a:srgbClr val="FF0000"/>
                </a:solidFill>
              </a:rPr>
              <a:t>La Provincia di Foggia è comunità sostenibile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0AA548-6AAF-AF81-904B-DFC63674B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254"/>
            <a:ext cx="2648589" cy="12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9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F842C3A-E901-4F08-346F-FAD4D1C8A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331" y="446276"/>
            <a:ext cx="5756004" cy="4216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71C76A-BB4D-9699-C5CE-13131E54A730}"/>
              </a:ext>
            </a:extLst>
          </p:cNvPr>
          <p:cNvSpPr txBox="1"/>
          <p:nvPr/>
        </p:nvSpPr>
        <p:spPr>
          <a:xfrm>
            <a:off x="264406" y="4990112"/>
            <a:ext cx="11663187" cy="1758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locuzione “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dalla culla alla bara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indica il ciclo di vita di un prodotto: dalla sua creazione fino al suo smaltimento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estrazione materia prima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lavorazione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fabbricazione merce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trasporto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distribuzione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utilizzo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dismissione →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smaltimento come rifiuto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D841C346-A525-D7A4-9414-089744A7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8" y="0"/>
            <a:ext cx="4476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rgbClr val="C00000"/>
                </a:solidFill>
              </a:rPr>
              <a:t>«from cradle to grave»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578D5B-5CA0-7706-9EC1-8F13F5FB4FAB}"/>
              </a:ext>
            </a:extLst>
          </p:cNvPr>
          <p:cNvSpPr txBox="1"/>
          <p:nvPr/>
        </p:nvSpPr>
        <p:spPr>
          <a:xfrm>
            <a:off x="7227157" y="815696"/>
            <a:ext cx="46103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/>
            <a:r>
              <a:rPr lang="it-IT" sz="2800" b="1" dirty="0">
                <a:solidFill>
                  <a:srgbClr val="C00000"/>
                </a:solidFill>
              </a:rPr>
              <a:t>Economia lineare</a:t>
            </a:r>
          </a:p>
          <a:p>
            <a:pPr marL="360363" indent="-360363"/>
            <a:r>
              <a:rPr lang="it-IT" sz="2400" dirty="0"/>
              <a:t>	Un'economia in cui le risorse non rinnovabili e a disponibilità limitata vengono estratte per realizzare prodotti che vengono consumati - generalmente non al massimo delle loro potenzialità - e poi buttati via (“</a:t>
            </a:r>
            <a:r>
              <a:rPr lang="en-US" sz="2400" dirty="0">
                <a:solidFill>
                  <a:srgbClr val="C00000"/>
                </a:solidFill>
              </a:rPr>
              <a:t>take-make-waste</a:t>
            </a:r>
            <a:r>
              <a:rPr lang="it-IT" sz="2400" dirty="0"/>
              <a:t>”).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47526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720D8C-D540-CB2E-6676-59CFB83D823C}"/>
              </a:ext>
            </a:extLst>
          </p:cNvPr>
          <p:cNvSpPr txBox="1"/>
          <p:nvPr/>
        </p:nvSpPr>
        <p:spPr>
          <a:xfrm>
            <a:off x="1771238" y="968144"/>
            <a:ext cx="864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600"/>
              </a:spcAft>
              <a:buFont typeface="+mj-lt"/>
              <a:buAutoNum type="arabicPeriod"/>
            </a:pPr>
            <a:r>
              <a:rPr lang="it-IT" sz="2400" b="1" dirty="0"/>
              <a:t>Maturare una </a:t>
            </a:r>
            <a:r>
              <a:rPr lang="it-IT" sz="2400" b="1" i="1" dirty="0">
                <a:solidFill>
                  <a:srgbClr val="FF0000"/>
                </a:solidFill>
              </a:rPr>
              <a:t>visione</a:t>
            </a:r>
            <a:r>
              <a:rPr lang="it-IT" sz="2400" b="1" dirty="0"/>
              <a:t>, saperla trasmettere e comunicarla, infondere coinvolgimento ed adesione da parte dei cittadini</a:t>
            </a:r>
          </a:p>
          <a:p>
            <a:pPr marL="457200" indent="-457200">
              <a:spcAft>
                <a:spcPts val="3600"/>
              </a:spcAft>
              <a:buFont typeface="+mj-lt"/>
              <a:buAutoNum type="arabicPeriod"/>
            </a:pPr>
            <a:r>
              <a:rPr lang="it-IT" sz="2400" b="1" dirty="0"/>
              <a:t>Elaborare un </a:t>
            </a:r>
            <a:r>
              <a:rPr lang="it-IT" sz="2400" b="1" i="1" dirty="0">
                <a:solidFill>
                  <a:srgbClr val="FF0000"/>
                </a:solidFill>
              </a:rPr>
              <a:t>piano strategico</a:t>
            </a:r>
            <a:r>
              <a:rPr lang="it-IT" sz="2400" b="1" dirty="0"/>
              <a:t>, tradurlo in una pluralità di </a:t>
            </a:r>
            <a:r>
              <a:rPr lang="it-IT" sz="2400" b="1" i="1" dirty="0">
                <a:solidFill>
                  <a:srgbClr val="FF0000"/>
                </a:solidFill>
              </a:rPr>
              <a:t>programmi operativi </a:t>
            </a:r>
            <a:r>
              <a:rPr lang="it-IT" sz="2400" b="1" dirty="0"/>
              <a:t>ad esso innestati, definire una tempistica (</a:t>
            </a:r>
            <a:r>
              <a:rPr lang="it-IT" sz="2400" b="1" i="1" dirty="0">
                <a:solidFill>
                  <a:srgbClr val="FF0000"/>
                </a:solidFill>
              </a:rPr>
              <a:t>road </a:t>
            </a:r>
            <a:r>
              <a:rPr lang="it-IT" sz="2400" b="1" i="1" dirty="0" err="1">
                <a:solidFill>
                  <a:srgbClr val="FF0000"/>
                </a:solidFill>
              </a:rPr>
              <a:t>map</a:t>
            </a:r>
            <a:r>
              <a:rPr lang="it-IT" sz="2400" b="1" dirty="0"/>
              <a:t>) di quanto va realizzato, secondo </a:t>
            </a:r>
            <a:r>
              <a:rPr lang="it-IT" sz="2400" b="1" i="1" dirty="0">
                <a:solidFill>
                  <a:srgbClr val="FF0000"/>
                </a:solidFill>
              </a:rPr>
              <a:t>priorità e propedeuticità</a:t>
            </a:r>
            <a:r>
              <a:rPr lang="it-IT" sz="2400" b="1" dirty="0"/>
              <a:t>, considerando le </a:t>
            </a:r>
            <a:r>
              <a:rPr lang="it-IT" sz="2400" b="1" i="1" dirty="0">
                <a:solidFill>
                  <a:srgbClr val="FF0000"/>
                </a:solidFill>
              </a:rPr>
              <a:t>risorse disponibili</a:t>
            </a:r>
          </a:p>
          <a:p>
            <a:pPr marL="457200" indent="-457200">
              <a:spcAft>
                <a:spcPts val="3600"/>
              </a:spcAft>
              <a:buFont typeface="+mj-lt"/>
              <a:buAutoNum type="arabicPeriod"/>
            </a:pPr>
            <a:r>
              <a:rPr lang="it-IT" sz="2400" b="1" dirty="0"/>
              <a:t>Tutti (amministratori e cittadini, organizzazioni professionali, categorie produttive e datoriali, associazioni) debbono avere consapevolezza del piano e dei tempi di realizzazione, secondo criteri di </a:t>
            </a:r>
            <a:r>
              <a:rPr lang="it-IT" sz="2400" b="1" i="1" dirty="0">
                <a:solidFill>
                  <a:srgbClr val="FF0000"/>
                </a:solidFill>
              </a:rPr>
              <a:t>trasparenza amministrativa</a:t>
            </a:r>
            <a:r>
              <a:rPr lang="it-IT" sz="2400" b="1" dirty="0"/>
              <a:t> e di </a:t>
            </a:r>
            <a:r>
              <a:rPr lang="it-IT" sz="2400" b="1" i="1" dirty="0">
                <a:solidFill>
                  <a:srgbClr val="FF0000"/>
                </a:solidFill>
              </a:rPr>
              <a:t>co-pianificazione e co-progettazione</a:t>
            </a:r>
            <a:r>
              <a:rPr lang="it-IT" sz="2400" b="1" dirty="0"/>
              <a:t> ai processi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687006-148D-F71A-386B-A91A25A70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48424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Riepilogo: linee d’indirizzo (1) </a:t>
            </a:r>
            <a:endParaRPr lang="it-IT" altLang="it-IT" sz="2800" b="1" i="1" dirty="0">
              <a:solidFill>
                <a:srgbClr val="C0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86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720D8C-D540-CB2E-6676-59CFB83D823C}"/>
              </a:ext>
            </a:extLst>
          </p:cNvPr>
          <p:cNvSpPr txBox="1"/>
          <p:nvPr/>
        </p:nvSpPr>
        <p:spPr>
          <a:xfrm>
            <a:off x="1803670" y="715389"/>
            <a:ext cx="864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it-IT" sz="2400" b="1" i="1" dirty="0">
                <a:solidFill>
                  <a:srgbClr val="FF0000"/>
                </a:solidFill>
              </a:rPr>
              <a:t>Misurare</a:t>
            </a:r>
            <a:r>
              <a:rPr lang="it-IT" sz="2400" b="1" dirty="0"/>
              <a:t> le condizioni di partenza e </a:t>
            </a:r>
            <a:r>
              <a:rPr lang="it-IT" sz="2400" b="1" i="1" dirty="0">
                <a:solidFill>
                  <a:srgbClr val="FF0000"/>
                </a:solidFill>
              </a:rPr>
              <a:t>monitorare</a:t>
            </a:r>
            <a:r>
              <a:rPr lang="it-IT" sz="2400" b="1" dirty="0"/>
              <a:t> i progressi ad ogni istante adottando un </a:t>
            </a:r>
            <a:r>
              <a:rPr lang="it-IT" sz="2400" b="1" i="1" dirty="0">
                <a:solidFill>
                  <a:srgbClr val="FF0000"/>
                </a:solidFill>
              </a:rPr>
              <a:t>set di indicatori </a:t>
            </a:r>
            <a:r>
              <a:rPr lang="it-IT" sz="2400" b="1" dirty="0"/>
              <a:t>di sostenibilità urbana efficienti ed agili così come </a:t>
            </a:r>
            <a:r>
              <a:rPr lang="it-IT" sz="2400" b="1" i="1" dirty="0">
                <a:solidFill>
                  <a:srgbClr val="FF0000"/>
                </a:solidFill>
              </a:rPr>
              <a:t>modelli interpretativi</a:t>
            </a:r>
            <a:r>
              <a:rPr lang="it-IT" sz="2400" b="1" dirty="0"/>
              <a:t> (es. DPSIR) che consentano di valutare e decidere consapevolmente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it-IT" sz="2400" b="1" dirty="0"/>
              <a:t>Avvalersi delle migliori </a:t>
            </a:r>
            <a:r>
              <a:rPr lang="it-IT" sz="2400" b="1" i="1" dirty="0">
                <a:solidFill>
                  <a:srgbClr val="FF0000"/>
                </a:solidFill>
              </a:rPr>
              <a:t>competenze, tecniche ed organizzative</a:t>
            </a:r>
            <a:r>
              <a:rPr lang="it-IT" sz="2400" b="1" dirty="0"/>
              <a:t>, stipulare alleanze con le </a:t>
            </a:r>
            <a:r>
              <a:rPr lang="it-IT" sz="2400" b="1" i="1" dirty="0">
                <a:solidFill>
                  <a:srgbClr val="FF0000"/>
                </a:solidFill>
              </a:rPr>
              <a:t>categorie imprenditoriali </a:t>
            </a:r>
            <a:r>
              <a:rPr lang="it-IT" sz="2400" b="1" dirty="0"/>
              <a:t>più avanzate, della città ed oltre, attraverso forme di </a:t>
            </a:r>
            <a:r>
              <a:rPr lang="it-IT" sz="2400" b="1" i="1" dirty="0">
                <a:solidFill>
                  <a:srgbClr val="FF0000"/>
                </a:solidFill>
              </a:rPr>
              <a:t>partenariato pubblico-privato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 startAt="4"/>
            </a:pPr>
            <a:r>
              <a:rPr lang="it-IT" sz="2400" b="1" dirty="0"/>
              <a:t>Aderire ad una </a:t>
            </a:r>
            <a:r>
              <a:rPr lang="it-IT" sz="2400" b="1" i="1" dirty="0">
                <a:solidFill>
                  <a:srgbClr val="FF0000"/>
                </a:solidFill>
              </a:rPr>
              <a:t>rete di comuni </a:t>
            </a:r>
            <a:r>
              <a:rPr lang="it-IT" sz="2400" b="1" dirty="0"/>
              <a:t>ed enti amministrativi per acquisire esperienze innovative, analisi di </a:t>
            </a:r>
            <a:r>
              <a:rPr lang="it-IT" sz="2400" b="1" i="1" dirty="0">
                <a:solidFill>
                  <a:srgbClr val="FF0000"/>
                </a:solidFill>
              </a:rPr>
              <a:t>casi studio</a:t>
            </a:r>
            <a:r>
              <a:rPr lang="it-IT" sz="2400" b="1" dirty="0"/>
              <a:t>, condivisione di </a:t>
            </a:r>
            <a:r>
              <a:rPr lang="it-IT" sz="2400" b="1" i="1" dirty="0">
                <a:solidFill>
                  <a:srgbClr val="FF0000"/>
                </a:solidFill>
              </a:rPr>
              <a:t>buone pratiche </a:t>
            </a:r>
            <a:r>
              <a:rPr lang="it-IT" sz="2400" b="1" dirty="0"/>
              <a:t>(ambientali, economiche, sociali ed istituzionali), un </a:t>
            </a:r>
            <a:r>
              <a:rPr lang="it-IT" sz="2400" b="1" i="1" dirty="0">
                <a:solidFill>
                  <a:srgbClr val="FF0000"/>
                </a:solidFill>
              </a:rPr>
              <a:t>network di servizi</a:t>
            </a:r>
            <a:r>
              <a:rPr lang="it-IT" sz="2400" b="1" dirty="0"/>
              <a:t> e partnership utili alle amministrazioni locali a supporto del processo di transizione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6426F4-1421-8077-0B73-004A4FFC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433" y="63598"/>
            <a:ext cx="913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it-IT" altLang="it-IT" sz="2800" b="1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Riepilogo: linee d’indirizzo (2) </a:t>
            </a:r>
            <a:endParaRPr lang="it-IT" altLang="it-IT" sz="2800" b="1" i="1" dirty="0">
              <a:solidFill>
                <a:srgbClr val="C0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5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B02718E-705C-1820-92D3-34776C30ED0E}"/>
              </a:ext>
            </a:extLst>
          </p:cNvPr>
          <p:cNvGrpSpPr/>
          <p:nvPr/>
        </p:nvGrpSpPr>
        <p:grpSpPr>
          <a:xfrm>
            <a:off x="6809363" y="0"/>
            <a:ext cx="5382638" cy="6858000"/>
            <a:chOff x="6700816" y="206459"/>
            <a:chExt cx="5046613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7732B55-4A68-D022-47A5-64AE879E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0817" y="206459"/>
              <a:ext cx="5046612" cy="6858000"/>
            </a:xfrm>
            <a:prstGeom prst="rect">
              <a:avLst/>
            </a:prstGeom>
          </p:spPr>
        </p:pic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21523593-4AAE-BA08-B2E5-C190CCE8E116}"/>
                </a:ext>
              </a:extLst>
            </p:cNvPr>
            <p:cNvSpPr/>
            <p:nvPr/>
          </p:nvSpPr>
          <p:spPr>
            <a:xfrm rot="5400000">
              <a:off x="7489778" y="-582502"/>
              <a:ext cx="1219220" cy="2797143"/>
            </a:xfrm>
            <a:prstGeom prst="triangle">
              <a:avLst>
                <a:gd name="adj" fmla="val 0"/>
              </a:avLst>
            </a:prstGeom>
            <a:solidFill>
              <a:srgbClr val="008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64CA41FC-BC9F-41FC-0A88-F923E7FA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64" y="0"/>
            <a:ext cx="6972300" cy="193357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31A4CE6-9371-7288-2D83-4ACD6A8B1C5D}"/>
              </a:ext>
            </a:extLst>
          </p:cNvPr>
          <p:cNvSpPr/>
          <p:nvPr/>
        </p:nvSpPr>
        <p:spPr>
          <a:xfrm>
            <a:off x="0" y="1923743"/>
            <a:ext cx="6809363" cy="2910799"/>
          </a:xfrm>
          <a:prstGeom prst="rect">
            <a:avLst/>
          </a:prstGeom>
          <a:solidFill>
            <a:srgbClr val="008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A8BA4B-9367-E77D-56CE-3A6C6222C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8" y="5227293"/>
            <a:ext cx="2450624" cy="11337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1397EB2-218C-55F7-D842-6E57BB065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72" y="2327184"/>
            <a:ext cx="2462516" cy="104680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A6E6A10-320E-AD3B-A273-22C1ACC62F77}"/>
              </a:ext>
            </a:extLst>
          </p:cNvPr>
          <p:cNvSpPr/>
          <p:nvPr/>
        </p:nvSpPr>
        <p:spPr>
          <a:xfrm>
            <a:off x="1556426" y="3122579"/>
            <a:ext cx="1322961" cy="544749"/>
          </a:xfrm>
          <a:prstGeom prst="rect">
            <a:avLst/>
          </a:prstGeom>
          <a:solidFill>
            <a:srgbClr val="008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2894E3-E253-E901-654B-5A55169E8125}"/>
              </a:ext>
            </a:extLst>
          </p:cNvPr>
          <p:cNvSpPr txBox="1"/>
          <p:nvPr/>
        </p:nvSpPr>
        <p:spPr>
          <a:xfrm>
            <a:off x="3138912" y="5317127"/>
            <a:ext cx="5162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+mj-lt"/>
              </a:rPr>
              <a:t>Prof. Massimo Monteleone</a:t>
            </a:r>
          </a:p>
          <a:p>
            <a:r>
              <a:rPr lang="it-IT" sz="2800" b="1" dirty="0">
                <a:latin typeface="+mj-lt"/>
              </a:rPr>
              <a:t>(</a:t>
            </a:r>
            <a:r>
              <a:rPr lang="it-IT" sz="2800" b="1" dirty="0" err="1">
                <a:latin typeface="+mj-lt"/>
              </a:rPr>
              <a:t>UniFG</a:t>
            </a:r>
            <a:r>
              <a:rPr lang="it-IT" sz="2800" b="1" dirty="0">
                <a:latin typeface="+mj-lt"/>
              </a:rPr>
              <a:t> – Dipartimento DAFNE)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58D895B-B63B-E98A-9D69-F8D23A30139B}"/>
              </a:ext>
            </a:extLst>
          </p:cNvPr>
          <p:cNvSpPr txBox="1"/>
          <p:nvPr/>
        </p:nvSpPr>
        <p:spPr>
          <a:xfrm>
            <a:off x="196198" y="3757324"/>
            <a:ext cx="645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+mj-lt"/>
              </a:rPr>
              <a:t>LE BUONE PRATICHE AMBIENTALI GENERANO SVILUPPO DEL TERRITORIO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91CEE8-69E4-44C0-6920-71606B3961B0}"/>
              </a:ext>
            </a:extLst>
          </p:cNvPr>
          <p:cNvSpPr txBox="1"/>
          <p:nvPr/>
        </p:nvSpPr>
        <p:spPr>
          <a:xfrm>
            <a:off x="1859756" y="2840264"/>
            <a:ext cx="38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latin typeface="+mj-lt"/>
              </a:rPr>
              <a:t>29 Novembre 2024</a:t>
            </a:r>
          </a:p>
        </p:txBody>
      </p:sp>
    </p:spTree>
    <p:extLst>
      <p:ext uri="{BB962C8B-B14F-4D97-AF65-F5344CB8AC3E}">
        <p14:creationId xmlns:p14="http://schemas.microsoft.com/office/powerpoint/2010/main" val="414339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60271" y="1575648"/>
            <a:ext cx="2160587" cy="9541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3">
                    <a:lumMod val="50000"/>
                  </a:schemeClr>
                </a:solidFill>
              </a:rPr>
              <a:t>ESTRAZIONE DI RISORSE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185950" y="1575648"/>
            <a:ext cx="2160587" cy="9541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accent3">
                    <a:lumMod val="50000"/>
                  </a:schemeClr>
                </a:solidFill>
              </a:rPr>
              <a:t>ACCUMULO DI RIFIUTI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765320" y="1188700"/>
            <a:ext cx="2266950" cy="17280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/>
              <a:t>PRODUZIONE</a:t>
            </a:r>
          </a:p>
          <a:p>
            <a:pPr algn="ctr">
              <a:defRPr/>
            </a:pPr>
            <a:r>
              <a:rPr lang="it-IT" b="1" dirty="0"/>
              <a:t>CONSUMO</a:t>
            </a:r>
          </a:p>
          <a:p>
            <a:pPr algn="ctr">
              <a:defRPr/>
            </a:pPr>
            <a:r>
              <a:rPr lang="it-IT" b="1" dirty="0"/>
              <a:t>SMALTIMENTO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81539" y="2646378"/>
            <a:ext cx="1519647" cy="7481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genera</a:t>
            </a:r>
          </a:p>
          <a:p>
            <a:pPr algn="ctr">
              <a:lnSpc>
                <a:spcPts val="2500"/>
              </a:lnSpc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vuoto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535419" y="2646378"/>
            <a:ext cx="1516248" cy="7481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genera</a:t>
            </a:r>
          </a:p>
          <a:p>
            <a:pPr algn="ctr">
              <a:lnSpc>
                <a:spcPts val="2500"/>
              </a:lnSpc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pieno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asellaDiTesto 3"/>
          <p:cNvSpPr txBox="1">
            <a:spLocks noChangeArrowheads="1"/>
          </p:cNvSpPr>
          <p:nvPr/>
        </p:nvSpPr>
        <p:spPr bwMode="auto">
          <a:xfrm>
            <a:off x="1919289" y="119263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«TUTTO CIO’ CHE NOI CONSUMIAMO, LO PRODUCE LA NATURA.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300" b="1" dirty="0">
                <a:solidFill>
                  <a:srgbClr val="C00000"/>
                </a:solidFill>
              </a:rPr>
              <a:t> TUTTO CIO’ CHE NOI PRODUCIAMO, CONSUMA LA NATURA»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2060"/>
                </a:solidFill>
              </a:rPr>
              <a:t>(Hans </a:t>
            </a:r>
            <a:r>
              <a:rPr lang="it-IT" altLang="it-IT" sz="1800" b="1" dirty="0" err="1">
                <a:solidFill>
                  <a:srgbClr val="002060"/>
                </a:solidFill>
              </a:rPr>
              <a:t>Immler</a:t>
            </a:r>
            <a:r>
              <a:rPr lang="it-IT" altLang="it-IT" sz="1800" b="1" dirty="0">
                <a:solidFill>
                  <a:srgbClr val="002060"/>
                </a:solidFill>
              </a:rPr>
              <a:t> in «Economia della Natura»)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6001C47-7C52-C86A-D0D4-C2B89DDA487B}"/>
              </a:ext>
            </a:extLst>
          </p:cNvPr>
          <p:cNvGrpSpPr/>
          <p:nvPr/>
        </p:nvGrpSpPr>
        <p:grpSpPr>
          <a:xfrm>
            <a:off x="3119259" y="3430655"/>
            <a:ext cx="5349923" cy="1801504"/>
            <a:chOff x="1595258" y="4394581"/>
            <a:chExt cx="5349923" cy="1801504"/>
          </a:xfrm>
        </p:grpSpPr>
        <p:sp>
          <p:nvSpPr>
            <p:cNvPr id="3" name="Freccia circolare a sinistra 2">
              <a:extLst>
                <a:ext uri="{FF2B5EF4-FFF2-40B4-BE49-F238E27FC236}">
                  <a16:creationId xmlns:a16="http://schemas.microsoft.com/office/drawing/2014/main" id="{C0D6DB81-CDFB-80A9-0B92-AD6D77941FAB}"/>
                </a:ext>
              </a:extLst>
            </p:cNvPr>
            <p:cNvSpPr/>
            <p:nvPr/>
          </p:nvSpPr>
          <p:spPr>
            <a:xfrm rot="5400000">
              <a:off x="3369468" y="2620371"/>
              <a:ext cx="1801504" cy="5349923"/>
            </a:xfrm>
            <a:prstGeom prst="curvedLef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A79FFA1-746E-DAA1-5F84-93238DA569E8}"/>
                </a:ext>
              </a:extLst>
            </p:cNvPr>
            <p:cNvSpPr txBox="1"/>
            <p:nvPr/>
          </p:nvSpPr>
          <p:spPr>
            <a:xfrm>
              <a:off x="3294501" y="4713503"/>
              <a:ext cx="2160587" cy="1068754"/>
            </a:xfrm>
            <a:prstGeom prst="rect">
              <a:avLst/>
            </a:prstGeom>
            <a:noFill/>
            <a:ln w="50800"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lnSpc>
                  <a:spcPts val="2500"/>
                </a:lnSpc>
                <a:defRPr/>
              </a:pPr>
              <a:r>
                <a:rPr lang="it-IT" sz="2800" b="1" dirty="0">
                  <a:solidFill>
                    <a:schemeClr val="accent3">
                      <a:lumMod val="50000"/>
                    </a:schemeClr>
                  </a:solidFill>
                </a:rPr>
                <a:t>RIPRISTINO DELLE RISORSE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629A72-0777-B581-E2B1-90D72DFE0E26}"/>
              </a:ext>
            </a:extLst>
          </p:cNvPr>
          <p:cNvSpPr txBox="1"/>
          <p:nvPr/>
        </p:nvSpPr>
        <p:spPr>
          <a:xfrm>
            <a:off x="1387817" y="4818331"/>
            <a:ext cx="846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/>
            <a:r>
              <a:rPr lang="it-IT" sz="2400" b="1" dirty="0">
                <a:solidFill>
                  <a:srgbClr val="FF0000"/>
                </a:solidFill>
              </a:rPr>
              <a:t>Economia circolare</a:t>
            </a:r>
          </a:p>
          <a:p>
            <a:pPr marL="360363" indent="-360363"/>
            <a:r>
              <a:rPr lang="it-IT" sz="2400" dirty="0"/>
              <a:t>	Si basa su tre principi, guidati da una progettazione d’insieme:</a:t>
            </a:r>
          </a:p>
          <a:p>
            <a:pPr marL="719138" indent="-358775">
              <a:buFont typeface="Arial" panose="020B0604020202020204" pitchFamily="34" charset="0"/>
              <a:buChar char="•"/>
            </a:pPr>
            <a:r>
              <a:rPr lang="it-IT" sz="2400" dirty="0"/>
              <a:t>eliminare i rifiuti («</a:t>
            </a:r>
            <a:r>
              <a:rPr lang="en-US" sz="2400" dirty="0">
                <a:solidFill>
                  <a:srgbClr val="C00000"/>
                </a:solidFill>
              </a:rPr>
              <a:t>zero waste</a:t>
            </a:r>
            <a:r>
              <a:rPr lang="it-IT" sz="2400" dirty="0"/>
              <a:t>») e l'inquinamento</a:t>
            </a:r>
          </a:p>
          <a:p>
            <a:pPr marL="719138" indent="-358775">
              <a:buFont typeface="Arial" panose="020B0604020202020204" pitchFamily="34" charset="0"/>
              <a:buChar char="•"/>
            </a:pPr>
            <a:r>
              <a:rPr lang="it-IT" sz="2400" dirty="0"/>
              <a:t>far circolare prodotti e materiali (al loro massimo valore) </a:t>
            </a:r>
          </a:p>
          <a:p>
            <a:pPr marL="719138" indent="-358775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rigenerare la natura (imitandone processi e trasformazioni)</a:t>
            </a:r>
          </a:p>
        </p:txBody>
      </p:sp>
    </p:spTree>
    <p:extLst>
      <p:ext uri="{BB962C8B-B14F-4D97-AF65-F5344CB8AC3E}">
        <p14:creationId xmlns:p14="http://schemas.microsoft.com/office/powerpoint/2010/main" val="116063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E5BD763-D797-2F0A-2F5D-B89C16408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5" y="1424384"/>
            <a:ext cx="5241925" cy="396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935B94-854E-8D5B-A807-4B3A9F946A81}"/>
              </a:ext>
            </a:extLst>
          </p:cNvPr>
          <p:cNvSpPr txBox="1"/>
          <p:nvPr/>
        </p:nvSpPr>
        <p:spPr>
          <a:xfrm>
            <a:off x="1537580" y="1"/>
            <a:ext cx="925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Nel 2020 la </a:t>
            </a:r>
            <a:r>
              <a:rPr lang="it-IT" sz="2400" b="1" dirty="0"/>
              <a:t>massa dei materiali prodotti dall’uomo ha superato la biomassa vivente</a:t>
            </a:r>
            <a:r>
              <a:rPr lang="it-IT" sz="2400" dirty="0"/>
              <a:t>, quella composta da tutto il mondo animale e vegetale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78E3BA6-01EE-5EB3-0475-83614ED3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18" y="5828590"/>
            <a:ext cx="8327963" cy="9794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1D97849-067D-1D6D-D0DD-A52557D2A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116" y="1449000"/>
            <a:ext cx="59207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517566" y="4864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 b="1" dirty="0">
                <a:solidFill>
                  <a:srgbClr val="3E9420"/>
                </a:solidFill>
              </a:rPr>
              <a:t>da un’economia “lineare” … ad un’economia “circolare”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54" y="602638"/>
            <a:ext cx="9920692" cy="61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29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AF33F50-FCA0-FBC3-3FFF-7FB8F437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15" y="0"/>
            <a:ext cx="9165278" cy="6624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F36FB4-45BC-1C16-5A06-A4E829E9C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39" t="85463"/>
          <a:stretch/>
        </p:blipFill>
        <p:spPr>
          <a:xfrm>
            <a:off x="10121270" y="6291602"/>
            <a:ext cx="1927980" cy="6647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B286C1-6DE6-677D-A3F4-9599A3F65A5F}"/>
              </a:ext>
            </a:extLst>
          </p:cNvPr>
          <p:cNvSpPr txBox="1"/>
          <p:nvPr/>
        </p:nvSpPr>
        <p:spPr>
          <a:xfrm>
            <a:off x="0" y="5740628"/>
            <a:ext cx="5397910" cy="115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F2F46"/>
                </a:solidFill>
                <a:latin typeface="+mj-lt"/>
              </a:rPr>
              <a:t>The butterfly diagram: visualizing the circular economy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5088EA-08AC-25B2-36DD-6AE9F742E216}"/>
              </a:ext>
            </a:extLst>
          </p:cNvPr>
          <p:cNvSpPr txBox="1"/>
          <p:nvPr/>
        </p:nvSpPr>
        <p:spPr>
          <a:xfrm>
            <a:off x="7837250" y="4968900"/>
            <a:ext cx="4212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F2F46"/>
                </a:solidFill>
                <a:latin typeface="+mj-lt"/>
              </a:rPr>
              <a:t>RIDURRE (PROLUNGARE)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F2F46"/>
                </a:solidFill>
                <a:latin typeface="+mj-lt"/>
              </a:rPr>
              <a:t>RIUTILIZZARE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2F2F46"/>
                </a:solidFill>
                <a:latin typeface="+mj-lt"/>
              </a:rPr>
              <a:t>RICICLARE (RECUPERARE)</a:t>
            </a:r>
          </a:p>
        </p:txBody>
      </p:sp>
    </p:spTree>
    <p:extLst>
      <p:ext uri="{BB962C8B-B14F-4D97-AF65-F5344CB8AC3E}">
        <p14:creationId xmlns:p14="http://schemas.microsoft.com/office/powerpoint/2010/main" val="103880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2AB4932-4639-5AB7-CF79-07ECFC3A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993" y="164811"/>
            <a:ext cx="64403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i="1" dirty="0">
                <a:solidFill>
                  <a:srgbClr val="3E9420"/>
                </a:solidFill>
              </a:rPr>
              <a:t>flow chart </a:t>
            </a:r>
            <a:r>
              <a:rPr lang="it-IT" altLang="it-IT" b="1" dirty="0">
                <a:solidFill>
                  <a:srgbClr val="3E9420"/>
                </a:solidFill>
              </a:rPr>
              <a:t>dell’economia «circolare»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B5B62C-0086-8CF0-DFD1-D813ED5C164D}"/>
              </a:ext>
            </a:extLst>
          </p:cNvPr>
          <p:cNvSpPr/>
          <p:nvPr/>
        </p:nvSpPr>
        <p:spPr>
          <a:xfrm>
            <a:off x="1845013" y="749586"/>
            <a:ext cx="325876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545F75F-78CE-515A-2C3B-24EF701C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94071"/>
            <a:ext cx="9144000" cy="56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2371418" y="9167"/>
            <a:ext cx="5854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3E9420"/>
                </a:solidFill>
              </a:rPr>
              <a:t>gerarchia strategica «zero </a:t>
            </a:r>
            <a:r>
              <a:rPr lang="it-IT" altLang="it-IT" b="1" dirty="0" err="1">
                <a:solidFill>
                  <a:srgbClr val="3E9420"/>
                </a:solidFill>
              </a:rPr>
              <a:t>waste</a:t>
            </a:r>
            <a:r>
              <a:rPr lang="it-IT" altLang="it-IT" b="1" dirty="0">
                <a:solidFill>
                  <a:srgbClr val="3E9420"/>
                </a:solidFill>
              </a:rPr>
              <a:t>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F4B6C7-B9BE-97F4-4B79-CE82137F5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8" y="749585"/>
            <a:ext cx="7753026" cy="5943605"/>
          </a:xfrm>
          <a:prstGeom prst="rect">
            <a:avLst/>
          </a:prstGeom>
        </p:spPr>
      </p:pic>
      <p:pic>
        <p:nvPicPr>
          <p:cNvPr id="9" name="Elemento grafico 8" descr="Faccina angelo con riempimento a tinta unita">
            <a:extLst>
              <a:ext uri="{FF2B5EF4-FFF2-40B4-BE49-F238E27FC236}">
                <a16:creationId xmlns:a16="http://schemas.microsoft.com/office/drawing/2014/main" id="{694DCD45-0159-4AED-8718-880B671F3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2129" y="749583"/>
            <a:ext cx="914400" cy="914400"/>
          </a:xfrm>
          <a:prstGeom prst="rect">
            <a:avLst/>
          </a:prstGeom>
        </p:spPr>
      </p:pic>
      <p:pic>
        <p:nvPicPr>
          <p:cNvPr id="16" name="Elemento grafico 15" descr="Faccina arrabbiata con riempimento a tinta unita">
            <a:extLst>
              <a:ext uri="{FF2B5EF4-FFF2-40B4-BE49-F238E27FC236}">
                <a16:creationId xmlns:a16="http://schemas.microsoft.com/office/drawing/2014/main" id="{B3720623-3BB2-DF6E-54EE-6B58105B6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2129" y="5651217"/>
            <a:ext cx="914400" cy="914400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20B7235-3D02-F41F-ECAF-6D035D04F31F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>
            <a:off x="10089329" y="1663983"/>
            <a:ext cx="0" cy="398723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544FECB8-31EE-DA78-FB71-678A21B25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469" y="1986324"/>
            <a:ext cx="1671828" cy="315772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C283880-2D50-C173-7313-F00AC18A3C58}"/>
              </a:ext>
            </a:extLst>
          </p:cNvPr>
          <p:cNvSpPr/>
          <p:nvPr/>
        </p:nvSpPr>
        <p:spPr>
          <a:xfrm>
            <a:off x="137683" y="4294288"/>
            <a:ext cx="39299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dal possesso all’uso - il prodotto come servizio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prolungamento della vita utile (contro l’obsolescenza programmata)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rigenerazione destinata al riuso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«upcycling» per favorire i riciclaggio dei materiali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69F113-D9BC-CFE8-B24B-AAF2258EFDA5}"/>
              </a:ext>
            </a:extLst>
          </p:cNvPr>
          <p:cNvSpPr/>
          <p:nvPr/>
        </p:nvSpPr>
        <p:spPr>
          <a:xfrm>
            <a:off x="3333515" y="5460651"/>
            <a:ext cx="39299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AU" sz="15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Waste disposal</a:t>
            </a:r>
          </a:p>
        </p:txBody>
      </p:sp>
    </p:spTree>
    <p:extLst>
      <p:ext uri="{BB962C8B-B14F-4D97-AF65-F5344CB8AC3E}">
        <p14:creationId xmlns:p14="http://schemas.microsoft.com/office/powerpoint/2010/main" val="1512335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1498</Words>
  <Application>Microsoft Office PowerPoint</Application>
  <PresentationFormat>Widescreen</PresentationFormat>
  <Paragraphs>147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Open Sans</vt:lpstr>
      <vt:lpstr>Symbol</vt:lpstr>
      <vt:lpstr>Tahoma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Monteleone</dc:creator>
  <cp:lastModifiedBy>Massimo Monteleone</cp:lastModifiedBy>
  <cp:revision>118</cp:revision>
  <dcterms:created xsi:type="dcterms:W3CDTF">2024-09-17T15:22:18Z</dcterms:created>
  <dcterms:modified xsi:type="dcterms:W3CDTF">2024-11-29T14:42:32Z</dcterms:modified>
</cp:coreProperties>
</file>