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7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F02"/>
    <a:srgbClr val="FDF1A9"/>
    <a:srgbClr val="FADA17"/>
    <a:srgbClr val="FFE07D"/>
    <a:srgbClr val="3A6086"/>
    <a:srgbClr val="004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56893-852B-4A77-AE3C-9F762CEC18C8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8553B-7D76-49E5-B6AC-FDE9FE4DFA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20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553B-7D76-49E5-B6AC-FDE9FE4DFA3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79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8E14B0-AEAD-CB79-CC82-26AB43003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3C7F40-EE9A-75BB-EA7E-2777FF2AB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192574-7917-9B81-9444-191DA0A43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23F26E-6BAB-649C-C391-74D3AADE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B68F8D-2E91-3814-ABFE-8F129ED8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1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49DDC7-8A2D-BC7B-524A-B8C8257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12D216A-D185-554F-23A6-F584C790F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52680C-3478-D7F8-07F5-72EC6FE7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054EA1-DB45-C681-765C-7FE1A61B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708F64-0F1D-B564-31EC-6564D0E7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50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93EFD49-C1D7-939F-FFD1-B039EB463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D08993-6D21-BC5E-E479-1B5525A5B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988C16-910D-8E99-E4E2-9F2211FE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8D18F5-E980-3795-EC9B-AF9DE88C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D4CCE-6272-FF09-8AF6-89A7D772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349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D4268-67DD-73C6-5900-F855692A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05B948-B828-9F9E-0F31-D2466F8F1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44A01B-4C57-1086-7A32-86AA0757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75FEEB-D665-6F55-C568-027CF908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F211BA-B1D0-3618-6492-A3301514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21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92947-3A0B-7949-EEB5-567C3475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4B720B-0ACB-3D33-0DBA-0129C066B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268948-E59C-082A-8455-DD1A70B5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A826E3-3A92-9412-4ED6-A5019A53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48CEBE-5DCA-CAA2-5A34-46E11307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53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7BF79B-3B44-41B8-C4FB-014192010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5DF6BA-3322-A93E-989A-E10AEBF46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69E5D5-2F4D-AEF6-1D52-371639583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06D6B2-C016-E4DA-F70C-5C5FB87C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4A2AA2-3F18-8B07-6B0F-00286C6C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313D93-44A0-8AD6-88B4-6E01A6B8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34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1E4A0-307E-3D30-5FBE-4000EF9F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6C06A5-A8C2-82F2-6364-D53C1F577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99E2F9-C70F-A10E-510C-573937951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243761-F5B4-85B2-7403-86ACD799D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31785F-F67E-CD68-F27C-A6D9078E8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93DFADC-4FB7-2FD1-4F33-7C8A041A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CE48B11-0910-25E1-F91B-6D034C5FA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05102CC-399D-B2D7-DFCB-BF94B055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24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F8D6AF-3CAD-ECC5-A515-6DDFE4CF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F40703-B76A-32C5-FF74-14E008907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982CCB-3134-2D05-F2A3-00F266A4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E7F3D8-C232-741B-5FC7-3C83266F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24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5DFB2A-8526-444F-8A77-AF251944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7BB6115-C546-A047-E127-92627E20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2857B3-CA6A-00DE-652F-45A15678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024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CE3F2-3D82-130E-1588-4F32C1F5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7FF058-2484-0525-ED58-3D5363CA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7AE2CB-F9B5-632A-1E2A-06A7B4433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628D44-BBAE-7F6F-A9A9-580B621D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680989-01ED-8AB8-3AE6-8D4C8652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5A5B46-E14E-894B-B701-A27AD640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66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060DFB-A013-F597-DB1E-58C0195FE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A950DEA-B7D6-25B2-DAD9-F625E117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6A1348-9272-7BF8-F95F-2E4E30DA9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4E868E-D9DE-94B7-E6D1-39F6281E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FEE44A-742F-8493-006D-5A68205F0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8431C8-EFAE-5DDF-0874-203E4FA2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90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F8AC694-45FE-07A3-232A-4D4AC473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36CF50-102E-A58E-70B0-777F55349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F4E0A9-A35D-20CB-1C07-0BA195209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3495C-8A10-49E8-8728-DD4F32CCC58B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F02BA9-D10A-EE3A-9EAB-02DCB7A2F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4EB8F5-3133-A796-EDD0-B923CB4CC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0E78-4EDE-47C8-8711-BD57F91A1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0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6.jp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7" Type="http://schemas.openxmlformats.org/officeDocument/2006/relationships/image" Target="../media/image2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0.tif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tif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jpe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5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CBA512F-439D-DFB9-9716-1FD8C3F54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7327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A8E23A-F71A-9346-2F30-63E2F7D6415A}"/>
              </a:ext>
            </a:extLst>
          </p:cNvPr>
          <p:cNvSpPr txBox="1"/>
          <p:nvPr/>
        </p:nvSpPr>
        <p:spPr>
          <a:xfrm>
            <a:off x="609599" y="1632943"/>
            <a:ext cx="4544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effectLst/>
              </a:rPr>
              <a:t>“Tra innovazione tecnologica, nuove opportunità di vera economia circolare e sviluppo di green jobs.”</a:t>
            </a:r>
            <a:endParaRPr lang="it-IT" sz="2400" b="1" i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AAF07A4-945B-66A1-4116-82005844B256}"/>
              </a:ext>
            </a:extLst>
          </p:cNvPr>
          <p:cNvSpPr txBox="1"/>
          <p:nvPr/>
        </p:nvSpPr>
        <p:spPr>
          <a:xfrm>
            <a:off x="609600" y="1138577"/>
            <a:ext cx="4544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17F02"/>
                </a:solidFill>
                <a:effectLst/>
              </a:rPr>
              <a:t>INTERVENTO:</a:t>
            </a:r>
            <a:endParaRPr lang="it-IT" sz="2000" b="1" dirty="0">
              <a:solidFill>
                <a:srgbClr val="017F02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5B47FD5-85DF-8DEF-361E-A497E26E003B}"/>
              </a:ext>
            </a:extLst>
          </p:cNvPr>
          <p:cNvSpPr txBox="1"/>
          <p:nvPr/>
        </p:nvSpPr>
        <p:spPr>
          <a:xfrm>
            <a:off x="397165" y="3297597"/>
            <a:ext cx="4544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effectLst/>
              </a:rPr>
              <a:t>Ing. Marcello Salvatori</a:t>
            </a:r>
          </a:p>
          <a:p>
            <a:pPr algn="r"/>
            <a:r>
              <a:rPr lang="it-IT" sz="1600" b="1" dirty="0"/>
              <a:t>Amministratore Unico Sistemi Energetici S.p.A.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1C8E877-6BC8-32FB-F1F7-783EE4E32C6D}"/>
              </a:ext>
            </a:extLst>
          </p:cNvPr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4543107-CA5E-F053-5B82-B58088A02B78}"/>
              </a:ext>
            </a:extLst>
          </p:cNvPr>
          <p:cNvSpPr/>
          <p:nvPr/>
        </p:nvSpPr>
        <p:spPr>
          <a:xfrm>
            <a:off x="0" y="6473218"/>
            <a:ext cx="12192000" cy="400110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1097EB6-85F5-7F02-9485-8A80C462A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32" y="4905919"/>
            <a:ext cx="3174823" cy="84948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7C77D15-35CB-F1EC-FA77-6F14F36EA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11" y="4878211"/>
            <a:ext cx="3174823" cy="7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29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2A3AA-9B50-AAB5-6591-C089006A8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94451ED2-3285-32E8-1800-D3C19A40D510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D65BBE0-CCED-769F-6651-3DB82F73800F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076EF0E2-E514-5A38-1713-6F3CEAFCF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148BD01-ACE9-EF12-1109-53987F7F487C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C163BD-D6DA-27A5-A344-8A9C048B915B}"/>
              </a:ext>
            </a:extLst>
          </p:cNvPr>
          <p:cNvSpPr txBox="1"/>
          <p:nvPr/>
        </p:nvSpPr>
        <p:spPr>
          <a:xfrm>
            <a:off x="712443" y="1200886"/>
            <a:ext cx="1054668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L’esperienza di </a:t>
            </a:r>
            <a:r>
              <a:rPr lang="it-IT" sz="2000" b="0" i="0" u="none" strike="noStrike" dirty="0" err="1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KmetroVerde</a:t>
            </a:r>
            <a:r>
              <a:rPr lang="it-IT" sz="20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è focalizzata sulla creazione di un </a:t>
            </a:r>
            <a:r>
              <a:rPr lang="it-IT" sz="2000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sistema economico competitivo e sostenibile</a:t>
            </a:r>
            <a:r>
              <a:rPr lang="it-IT" sz="20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85AB74-09AD-F149-B3AA-5CCD65D28A79}"/>
              </a:ext>
            </a:extLst>
          </p:cNvPr>
          <p:cNvSpPr txBox="1"/>
          <p:nvPr/>
        </p:nvSpPr>
        <p:spPr>
          <a:xfrm>
            <a:off x="7251789" y="2420447"/>
            <a:ext cx="4173592" cy="2956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8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L’obiettivo strategico è quello di affermarsi come polo di riferimento territoriale in grado di </a:t>
            </a:r>
            <a:r>
              <a:rPr lang="it-IT" sz="1800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incentivare la nascita e lo sviluppo di iniziative imprenditoriali all’avanguardia</a:t>
            </a:r>
            <a:r>
              <a:rPr lang="it-IT" sz="18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, in linea con i principi dell’Economia Circolare e della transizione ecologica.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52DC217-ED83-E99C-0CBA-7CC1B2C1A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23196" b="-3431"/>
          <a:stretch/>
        </p:blipFill>
        <p:spPr>
          <a:xfrm>
            <a:off x="712443" y="2444721"/>
            <a:ext cx="5916508" cy="2993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7237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E539A-FD04-CDB9-0B37-7941BE8F3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8D2C8C1-B229-2475-F93F-4BA9D519C5EA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45EB49A-E555-7971-9C62-DF9FD1B0755D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F0FD4250-B101-A2B8-4AFB-DD51CB0A9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21EFFC7-5AEC-0D25-0F9E-4B385C8A1AB7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1B5597-45F6-01AB-6863-36E1D8A371ED}"/>
              </a:ext>
            </a:extLst>
          </p:cNvPr>
          <p:cNvSpPr txBox="1"/>
          <p:nvPr/>
        </p:nvSpPr>
        <p:spPr>
          <a:xfrm>
            <a:off x="399473" y="1330097"/>
            <a:ext cx="6029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dirty="0">
                <a:solidFill>
                  <a:srgbClr val="017F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NOSTRE PROGETTUALIT</a:t>
            </a:r>
            <a:r>
              <a:rPr lang="it-IT" b="1" i="0" dirty="0">
                <a:solidFill>
                  <a:srgbClr val="017F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À: </a:t>
            </a:r>
          </a:p>
          <a:p>
            <a:r>
              <a:rPr lang="it-IT" b="1" i="0" dirty="0">
                <a:solidFill>
                  <a:srgbClr val="017F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 INNOVAZIONE E RISPETTO PER L’AMBIENTE</a:t>
            </a:r>
            <a:endParaRPr lang="it-IT" dirty="0">
              <a:solidFill>
                <a:srgbClr val="017F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FD518F-BFE4-E204-8ACA-9F951C5F5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12" y="3429000"/>
            <a:ext cx="5194261" cy="2319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EF3F6A9-4090-01F3-62F7-7F6430B644E4}"/>
              </a:ext>
            </a:extLst>
          </p:cNvPr>
          <p:cNvSpPr/>
          <p:nvPr/>
        </p:nvSpPr>
        <p:spPr>
          <a:xfrm>
            <a:off x="5443247" y="3127719"/>
            <a:ext cx="529652" cy="567912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88754"/>
            </a:stretch>
          </a:blipFill>
        </p:spPr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F9FFCD-166E-4B8D-F49C-0D9AE6B5B6B9}"/>
              </a:ext>
            </a:extLst>
          </p:cNvPr>
          <p:cNvSpPr txBox="1"/>
          <p:nvPr/>
        </p:nvSpPr>
        <p:spPr>
          <a:xfrm>
            <a:off x="399473" y="2386777"/>
            <a:ext cx="5524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 Bold" panose="020B0604020202020204" charset="0"/>
              </a:rPr>
              <a:t>SPAZIO VENTO: </a:t>
            </a:r>
            <a:r>
              <a:rPr lang="it-IT" sz="1600" dirty="0">
                <a:latin typeface="Arial Bold" panose="020B0604020202020204" charset="0"/>
              </a:rPr>
              <a:t>spazio di circa 3.200 mq, finalizzato alla rigenerazione di </a:t>
            </a:r>
            <a:r>
              <a:rPr lang="it-IT" sz="1600" dirty="0" err="1">
                <a:latin typeface="Arial Bold" panose="020B0604020202020204" charset="0"/>
              </a:rPr>
              <a:t>main</a:t>
            </a:r>
            <a:r>
              <a:rPr lang="it-IT" sz="1600" dirty="0">
                <a:latin typeface="Arial Bold" panose="020B0604020202020204" charset="0"/>
              </a:rPr>
              <a:t> </a:t>
            </a:r>
            <a:r>
              <a:rPr lang="it-IT" sz="1600" dirty="0" err="1">
                <a:latin typeface="Arial Bold" panose="020B0604020202020204" charset="0"/>
              </a:rPr>
              <a:t>components</a:t>
            </a:r>
            <a:r>
              <a:rPr lang="it-IT" sz="1600" dirty="0">
                <a:latin typeface="Arial Bold" panose="020B0604020202020204" charset="0"/>
              </a:rPr>
              <a:t> di aerogeneratori tra cui, in particolare, i moltiplicatori di giri;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C07670D-DC91-C19C-15FE-51F33C890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378" y="1514020"/>
            <a:ext cx="4405905" cy="2478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97E485C6-8197-F6DC-23E3-2DA472FFABF1}"/>
              </a:ext>
            </a:extLst>
          </p:cNvPr>
          <p:cNvSpPr/>
          <p:nvPr/>
        </p:nvSpPr>
        <p:spPr>
          <a:xfrm>
            <a:off x="6723771" y="1149730"/>
            <a:ext cx="787387" cy="826698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88754"/>
            </a:stretch>
          </a:blipFill>
        </p:spPr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A843108-E172-3946-B02D-65D0BAEB1AF4}"/>
              </a:ext>
            </a:extLst>
          </p:cNvPr>
          <p:cNvSpPr txBox="1"/>
          <p:nvPr/>
        </p:nvSpPr>
        <p:spPr>
          <a:xfrm>
            <a:off x="6483929" y="4271942"/>
            <a:ext cx="49977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b="1" dirty="0">
                <a:latin typeface="Arial Bold" panose="020B0604020202020204" charset="0"/>
              </a:rPr>
              <a:t>SPAZIO LAB:</a:t>
            </a:r>
            <a:r>
              <a:rPr lang="it-IT" sz="1600" dirty="0">
                <a:latin typeface="Arial Bold" panose="020B0604020202020204" charset="0"/>
              </a:rPr>
              <a:t> dove si sviluppa parte dell’attività di Ricerca e Sviluppo di circa 1.300 mq, con un laboratorio di chimica e microbiologia ed una sala in cui vengono assemblati e testati i prototipi di invenzione della Sistemi;</a:t>
            </a:r>
          </a:p>
        </p:txBody>
      </p:sp>
    </p:spTree>
    <p:extLst>
      <p:ext uri="{BB962C8B-B14F-4D97-AF65-F5344CB8AC3E}">
        <p14:creationId xmlns:p14="http://schemas.microsoft.com/office/powerpoint/2010/main" val="618049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A280-B2C2-70DD-5A3F-34A95DCC6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6B4B0E1-4173-0DDC-6B96-DD8CE16AD46D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DFA89FE-5E2E-C636-1846-1B8413575519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DA7ABEA8-A3AF-888F-6EF6-62C39E693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9F23692-BFCF-4872-ED3C-5977733D8FF3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6BFEA5-90C8-432B-3BA9-60F0D4CC5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662" y="3098227"/>
            <a:ext cx="4687776" cy="263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BC46246-FE20-C25E-CFCB-628CCFE66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36" y="1221415"/>
            <a:ext cx="5057554" cy="2844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8DFCA4F-9ECD-57A7-326E-48457F16B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009" y="3614370"/>
            <a:ext cx="3719330" cy="2092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287C5239-0FEE-E958-537A-213BB5215A01}"/>
              </a:ext>
            </a:extLst>
          </p:cNvPr>
          <p:cNvSpPr/>
          <p:nvPr/>
        </p:nvSpPr>
        <p:spPr>
          <a:xfrm>
            <a:off x="6409907" y="2665397"/>
            <a:ext cx="875509" cy="919218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88754"/>
            </a:stretch>
          </a:blipFill>
        </p:spPr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DCFCEA-229E-F8A5-63A0-063A7D1C56FC}"/>
              </a:ext>
            </a:extLst>
          </p:cNvPr>
          <p:cNvSpPr txBox="1"/>
          <p:nvPr/>
        </p:nvSpPr>
        <p:spPr>
          <a:xfrm>
            <a:off x="6847662" y="1374524"/>
            <a:ext cx="46877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1" dirty="0">
                <a:latin typeface="Arial Bold" panose="020B0604020202020204" charset="0"/>
              </a:rPr>
              <a:t>SPAZIO FORMA</a:t>
            </a:r>
            <a:r>
              <a:rPr lang="it-IT" dirty="0">
                <a:latin typeface="Arial Bold" panose="020B0604020202020204" charset="0"/>
              </a:rPr>
              <a:t>, di circa 13.500 mq, luogo di produzione metalmeccanica, elettrica ed</a:t>
            </a:r>
          </a:p>
          <a:p>
            <a:pPr algn="r"/>
            <a:r>
              <a:rPr lang="it-IT" dirty="0">
                <a:latin typeface="Arial Bold" panose="020B0604020202020204" charset="0"/>
              </a:rPr>
              <a:t>elettronica in cui vengono realizzati tutti i componenti costituenti gli impianti a biogas e biometano.</a:t>
            </a:r>
          </a:p>
        </p:txBody>
      </p:sp>
    </p:spTree>
    <p:extLst>
      <p:ext uri="{BB962C8B-B14F-4D97-AF65-F5344CB8AC3E}">
        <p14:creationId xmlns:p14="http://schemas.microsoft.com/office/powerpoint/2010/main" val="1576179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90608-A795-ADD0-AE40-B39949D79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1B7F9BB-5432-0CED-FB04-CC9074C1BE66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85CC177-2AB1-D336-097B-1E0C330F04A6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12BD2451-BBD3-A644-2EAB-B5BD9D882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BBCF430-5C56-4F90-8A02-DFD231783044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8D67E880-83C3-37CA-398A-1A6FE0E00770}"/>
              </a:ext>
            </a:extLst>
          </p:cNvPr>
          <p:cNvSpPr txBox="1"/>
          <p:nvPr/>
        </p:nvSpPr>
        <p:spPr>
          <a:xfrm>
            <a:off x="518009" y="1935805"/>
            <a:ext cx="4206147" cy="3514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spazio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circa 12.000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mq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verrà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impianto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recupero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RAEE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particolare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lavatrici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lavastoviglie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cottura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pannelli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cartucce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stampanti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obiettivo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riutilizzati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rispettive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filiere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(es.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vetro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ferro,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alluminio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sicurezza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sostanze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inquinanti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portate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discarica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potrebbero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B96349-5D0C-DFCD-E100-ACAA31A27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82" y="1378411"/>
            <a:ext cx="5012254" cy="3759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88E693-335F-3FA0-2919-EB2B5C0DF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18" y="2072810"/>
            <a:ext cx="2674585" cy="3566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FCC15690-3D9F-1C33-4A98-A9017813E5C0}"/>
              </a:ext>
            </a:extLst>
          </p:cNvPr>
          <p:cNvSpPr/>
          <p:nvPr/>
        </p:nvSpPr>
        <p:spPr>
          <a:xfrm>
            <a:off x="1818562" y="1293817"/>
            <a:ext cx="620934" cy="641988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88754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131576-D4FB-7500-0D14-994285E69679}"/>
              </a:ext>
            </a:extLst>
          </p:cNvPr>
          <p:cNvSpPr txBox="1"/>
          <p:nvPr/>
        </p:nvSpPr>
        <p:spPr>
          <a:xfrm>
            <a:off x="391115" y="1472351"/>
            <a:ext cx="2877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rial Bold" panose="020B0604020202020204" charset="0"/>
              </a:rPr>
              <a:t>SPAZIO CICLO</a:t>
            </a:r>
            <a:r>
              <a:rPr lang="it-IT" dirty="0">
                <a:latin typeface="Arial Bold" panose="020B0604020202020204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384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F7062-B89F-3C1D-98CD-1EA8E8761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3056811-7571-EE31-4E44-81DBCDACD691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2E45B57-8C3F-0567-27AF-3B7D31A3DCF9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C026C54D-393D-0D64-124C-A7E70A6A5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18BC4D0-CB27-B4F1-B146-777318E2E930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EF24B189-5B59-EB59-09E4-E62219C45078}"/>
              </a:ext>
            </a:extLst>
          </p:cNvPr>
          <p:cNvSpPr/>
          <p:nvPr/>
        </p:nvSpPr>
        <p:spPr>
          <a:xfrm>
            <a:off x="6410058" y="1162441"/>
            <a:ext cx="637287" cy="669105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88754"/>
            </a:stretch>
          </a:blipFill>
        </p:spPr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4B8425-8CDC-E277-207A-626F00F6B5D6}"/>
              </a:ext>
            </a:extLst>
          </p:cNvPr>
          <p:cNvSpPr txBox="1"/>
          <p:nvPr/>
        </p:nvSpPr>
        <p:spPr>
          <a:xfrm>
            <a:off x="6546974" y="1416009"/>
            <a:ext cx="2877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Arial Bold" panose="020B0604020202020204" charset="0"/>
              </a:rPr>
              <a:t>SPAZIO  BIO</a:t>
            </a:r>
            <a:r>
              <a:rPr lang="it-IT" sz="2000" dirty="0">
                <a:latin typeface="Arial Bold" panose="020B0604020202020204" charset="0"/>
              </a:rPr>
              <a:t> </a:t>
            </a:r>
            <a:endParaRPr lang="it-IT" sz="20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C53889A-DDFB-FDF6-3196-E5F337B3B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061" y="2964872"/>
            <a:ext cx="3749964" cy="281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7AA3F6C-59C1-BF11-E5A6-0A5DC8EC1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03" y="1114294"/>
            <a:ext cx="3493223" cy="2619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0CECB2-E45E-905D-7906-6F5EE3CC89AE}"/>
              </a:ext>
            </a:extLst>
          </p:cNvPr>
          <p:cNvSpPr txBox="1"/>
          <p:nvPr/>
        </p:nvSpPr>
        <p:spPr>
          <a:xfrm>
            <a:off x="6546974" y="1846974"/>
            <a:ext cx="5318945" cy="3930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In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quest’area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it-IT" sz="1400" dirty="0">
                <a:solidFill>
                  <a:srgbClr val="000000"/>
                </a:solidFill>
                <a:latin typeface="Arial Bold" panose="020B0604020202020204" charset="0"/>
              </a:rPr>
              <a:t>di circa 10.000 metri quadri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si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svolgeranno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due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importanti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fasi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ciclo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produzione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del biogas: </a:t>
            </a:r>
          </a:p>
          <a:p>
            <a:pPr marL="539753" lvl="1" indent="-269876" algn="l">
              <a:lnSpc>
                <a:spcPct val="1500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 Bold" panose="020B0604020202020204" charset="0"/>
              </a:rPr>
              <a:t>ricezione</a:t>
            </a:r>
            <a:r>
              <a:rPr lang="en-US" sz="1400" b="1" dirty="0">
                <a:solidFill>
                  <a:srgbClr val="000000"/>
                </a:solidFill>
                <a:latin typeface="Arial Bold" panose="020B0604020202020204" charset="0"/>
              </a:rPr>
              <a:t> e </a:t>
            </a:r>
            <a:r>
              <a:rPr lang="en-US" sz="1400" b="1" dirty="0" err="1">
                <a:solidFill>
                  <a:srgbClr val="000000"/>
                </a:solidFill>
                <a:latin typeface="Arial Bold" panose="020B0604020202020204" charset="0"/>
              </a:rPr>
              <a:t>stoccaggio</a:t>
            </a:r>
            <a:r>
              <a:rPr lang="en-US" sz="140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 Bold" panose="020B0604020202020204" charset="0"/>
              </a:rPr>
              <a:t>delle</a:t>
            </a:r>
            <a:r>
              <a:rPr lang="en-US" sz="140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 Bold" panose="020B0604020202020204" charset="0"/>
              </a:rPr>
              <a:t>biomasse</a:t>
            </a:r>
            <a:r>
              <a:rPr lang="en-US" sz="140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agricole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e F.O.R.S.U.) </a:t>
            </a:r>
          </a:p>
          <a:p>
            <a:pPr marL="539753" lvl="1" indent="-269876" algn="l">
              <a:lnSpc>
                <a:spcPct val="1500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 Bold" panose="020B0604020202020204" charset="0"/>
              </a:rPr>
              <a:t>trattamento</a:t>
            </a:r>
            <a:r>
              <a:rPr lang="en-US" sz="1400" b="1" dirty="0">
                <a:solidFill>
                  <a:srgbClr val="000000"/>
                </a:solidFill>
                <a:latin typeface="Arial Bold" panose="020B0604020202020204" charset="0"/>
              </a:rPr>
              <a:t> del </a:t>
            </a:r>
            <a:r>
              <a:rPr lang="en-US" sz="1400" b="1" dirty="0" err="1">
                <a:solidFill>
                  <a:srgbClr val="000000"/>
                </a:solidFill>
                <a:latin typeface="Arial Bold" panose="020B0604020202020204" charset="0"/>
              </a:rPr>
              <a:t>digestato</a:t>
            </a:r>
            <a:r>
              <a:rPr lang="en-US" sz="140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proveniente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dalla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digestione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anaerobica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delle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biomasse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.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In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particolare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verranno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realizzate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le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trincee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in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calcestruzzo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e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verranno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installati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macchinari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e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impianti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lavorazione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macchinario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pretrattamento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della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F.O.R.S.U.,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impianto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separazione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solida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da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liquida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digestato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).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Sulla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copertura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409"/>
                </a:solidFill>
                <a:latin typeface="Arial Bold" panose="020B0604020202020204" charset="0"/>
              </a:rPr>
              <a:t>verrà</a:t>
            </a:r>
            <a:r>
              <a:rPr lang="en-US" sz="1400" dirty="0">
                <a:solidFill>
                  <a:srgbClr val="000409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installato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impianto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produzione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energia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da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fonte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fotovoltaica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servizio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dei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fabbisogni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old" panose="020B0604020202020204" charset="0"/>
              </a:rPr>
              <a:t>dell’edificio</a:t>
            </a:r>
            <a:r>
              <a:rPr lang="en-US" sz="1400" dirty="0">
                <a:solidFill>
                  <a:srgbClr val="000000"/>
                </a:solidFill>
                <a:latin typeface="Arial Bold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0365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5A365-68CE-51DF-5531-5CDE7456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F01309F9-B206-880C-0C50-9D76DDE25EE1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34F4CC6-16AE-4E29-48F4-BB6F54EE2DFD}"/>
              </a:ext>
            </a:extLst>
          </p:cNvPr>
          <p:cNvSpPr/>
          <p:nvPr/>
        </p:nvSpPr>
        <p:spPr>
          <a:xfrm>
            <a:off x="0" y="61098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C4E08A5C-9099-3D74-573B-356518F11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DD34A8-2D16-2E55-0291-4D1530630C77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4CA251-B942-3096-D6B5-8D6EFC228146}"/>
              </a:ext>
            </a:extLst>
          </p:cNvPr>
          <p:cNvSpPr txBox="1"/>
          <p:nvPr/>
        </p:nvSpPr>
        <p:spPr>
          <a:xfrm>
            <a:off x="519545" y="1411099"/>
            <a:ext cx="5779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0" dirty="0">
                <a:solidFill>
                  <a:srgbClr val="017F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GREEN JOBS: </a:t>
            </a:r>
          </a:p>
          <a:p>
            <a:r>
              <a:rPr lang="it-IT" sz="2000" b="1" i="0" dirty="0">
                <a:solidFill>
                  <a:srgbClr val="017F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FUTURO SOSTENIBILE PER LE PERSONE</a:t>
            </a:r>
            <a:endParaRPr lang="it-IT" sz="2000" dirty="0">
              <a:solidFill>
                <a:srgbClr val="017F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D20DB8F-3F18-CD56-41E4-EB05F4927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4" r="14986"/>
          <a:stretch/>
        </p:blipFill>
        <p:spPr>
          <a:xfrm>
            <a:off x="7151254" y="2879635"/>
            <a:ext cx="3923146" cy="315526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9CD186D-316B-D125-3A43-CEF5DE0FE944}"/>
              </a:ext>
            </a:extLst>
          </p:cNvPr>
          <p:cNvSpPr txBox="1"/>
          <p:nvPr/>
        </p:nvSpPr>
        <p:spPr>
          <a:xfrm>
            <a:off x="601607" y="2682925"/>
            <a:ext cx="56975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transizione energetica rappresenta una delle più grandi sfide e opportunità del nostro tempo.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profonda trasformazione del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settore energetico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sta generando una serie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nuove opportunità lavorative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ridisegnando il mercato del lavoro e richiedendo una continua riqualificazione delle competenze.</a:t>
            </a:r>
          </a:p>
        </p:txBody>
      </p:sp>
      <p:sp>
        <p:nvSpPr>
          <p:cNvPr id="2" name="Rettangolo con un angolo ritagliato 1">
            <a:extLst>
              <a:ext uri="{FF2B5EF4-FFF2-40B4-BE49-F238E27FC236}">
                <a16:creationId xmlns:a16="http://schemas.microsoft.com/office/drawing/2014/main" id="{C840DFFD-E420-B3FF-D216-C6FB5065D215}"/>
              </a:ext>
            </a:extLst>
          </p:cNvPr>
          <p:cNvSpPr/>
          <p:nvPr/>
        </p:nvSpPr>
        <p:spPr>
          <a:xfrm>
            <a:off x="6511636" y="1560945"/>
            <a:ext cx="5078757" cy="1560946"/>
          </a:xfrm>
          <a:prstGeom prst="snip1Rect">
            <a:avLst/>
          </a:prstGeom>
          <a:solidFill>
            <a:srgbClr val="FFE07D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898D3F9-3E10-BDCA-BB76-734D6CB0E54C}"/>
              </a:ext>
            </a:extLst>
          </p:cNvPr>
          <p:cNvSpPr txBox="1"/>
          <p:nvPr/>
        </p:nvSpPr>
        <p:spPr>
          <a:xfrm>
            <a:off x="6620163" y="1679306"/>
            <a:ext cx="54032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Italia, alla fine dello scorso anno, le figure professionali legate alla green economy rappresentavano il 13,4% degli occupati totali, </a:t>
            </a:r>
          </a:p>
          <a:p>
            <a:r>
              <a:rPr lang="it-IT" b="0" i="0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circa 1,3 mln di persone.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BA337FE-7F13-69FA-8252-9DE25F893A25}"/>
              </a:ext>
            </a:extLst>
          </p:cNvPr>
          <p:cNvSpPr txBox="1"/>
          <p:nvPr/>
        </p:nvSpPr>
        <p:spPr>
          <a:xfrm>
            <a:off x="8899236" y="6396227"/>
            <a:ext cx="29974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Fonte dati: Rapporto </a:t>
            </a:r>
            <a:r>
              <a:rPr lang="it-IT" sz="12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GreenItaly</a:t>
            </a:r>
            <a:r>
              <a:rPr lang="it-IT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endParaRPr lang="it-IT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95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39B5E-CA9E-909A-D6C5-D831C1F17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BF432C5F-6A9A-3A76-0CE9-49D05BE72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31" y="3995021"/>
            <a:ext cx="3588324" cy="238786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C9FB86A-D824-8EF7-D3A2-B2D2889605A6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FB49EA3-C942-E5B4-B6A1-76470B60EFB1}"/>
              </a:ext>
            </a:extLst>
          </p:cNvPr>
          <p:cNvSpPr/>
          <p:nvPr/>
        </p:nvSpPr>
        <p:spPr>
          <a:xfrm>
            <a:off x="0" y="61098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819A7D51-3D66-560E-4986-08657EE3F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21E5D1A-DF55-E73B-6B45-D595F87415F8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C1799F-3AAB-4569-CABE-196A2BED8B25}"/>
              </a:ext>
            </a:extLst>
          </p:cNvPr>
          <p:cNvSpPr txBox="1"/>
          <p:nvPr/>
        </p:nvSpPr>
        <p:spPr>
          <a:xfrm>
            <a:off x="519544" y="1411099"/>
            <a:ext cx="7257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17F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nostro impegno per le professioni del domani</a:t>
            </a:r>
            <a:endParaRPr lang="it-IT" sz="2400" b="1" i="0" dirty="0">
              <a:solidFill>
                <a:srgbClr val="017F0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6B9023-DE63-B932-5A4E-8AC802197956}"/>
              </a:ext>
            </a:extLst>
          </p:cNvPr>
          <p:cNvSpPr txBox="1"/>
          <p:nvPr/>
        </p:nvSpPr>
        <p:spPr>
          <a:xfrm>
            <a:off x="519545" y="2181359"/>
            <a:ext cx="10611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Formazione e aggiornamento continuo: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per promuovere la crescita professionale dei dipendenti,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favorire l'innovazione e l'adattamento ai cambiamenti del mercato.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052C69-90DA-AC36-BD76-C223C3C73608}"/>
              </a:ext>
            </a:extLst>
          </p:cNvPr>
          <p:cNvSpPr txBox="1"/>
          <p:nvPr/>
        </p:nvSpPr>
        <p:spPr>
          <a:xfrm>
            <a:off x="519545" y="3220621"/>
            <a:ext cx="10795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Collaborazioni con Università e Centri di Ricerca: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rafforzare il legame con il territorio, valorizzare il know-how interno, accedere a competenze specialistiche e sviluppare soluzioni innovative.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B12A65-9746-6E65-A2BB-D2F9DF1EA26D}"/>
              </a:ext>
            </a:extLst>
          </p:cNvPr>
          <p:cNvSpPr txBox="1"/>
          <p:nvPr/>
        </p:nvSpPr>
        <p:spPr>
          <a:xfrm>
            <a:off x="519545" y="4339859"/>
            <a:ext cx="7756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</a:rPr>
              <a:t>D</a:t>
            </a:r>
            <a:r>
              <a:rPr lang="it-IT" b="1" i="0" u="none" strike="noStrike" dirty="0">
                <a:effectLst/>
                <a:latin typeface="Arial" panose="020B0604020202020204" pitchFamily="34" charset="0"/>
              </a:rPr>
              <a:t>ialogo aperto e costruttivo con le nuove generazioni: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apriamo le porte del nostro hub produttivo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KmetroVerde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ai giovani studenti, per condividere best practice aziendali e 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stimolare una riflessione condivisa sulle sfide e le opportunità legate alla sostenibilità.</a:t>
            </a:r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BC5D15E-BEC0-CE10-8FC0-71A80B3EC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928" y="1042436"/>
            <a:ext cx="779453" cy="85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73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F2BB8-B4E2-AE30-E8B9-8098151EC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A211251E-8A77-8841-F9C2-815076E72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7327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A76F96-1002-87A9-0B5E-7C9A80714652}"/>
              </a:ext>
            </a:extLst>
          </p:cNvPr>
          <p:cNvSpPr txBox="1"/>
          <p:nvPr/>
        </p:nvSpPr>
        <p:spPr>
          <a:xfrm>
            <a:off x="609599" y="1632943"/>
            <a:ext cx="4544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effectLst/>
              </a:rPr>
              <a:t>“Tra innovazione tecnologica, nuove opportunità di vera economia circolare e sviluppo di green jobs.”</a:t>
            </a:r>
            <a:endParaRPr lang="it-IT" sz="2400" b="1" i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0422138-5CB4-4058-4497-C3FE63BB08F5}"/>
              </a:ext>
            </a:extLst>
          </p:cNvPr>
          <p:cNvSpPr txBox="1"/>
          <p:nvPr/>
        </p:nvSpPr>
        <p:spPr>
          <a:xfrm>
            <a:off x="609600" y="1138577"/>
            <a:ext cx="4544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17F02"/>
                </a:solidFill>
                <a:effectLst/>
              </a:rPr>
              <a:t>INTERVENTO:</a:t>
            </a:r>
            <a:endParaRPr lang="it-IT" sz="2000" b="1" dirty="0">
              <a:solidFill>
                <a:srgbClr val="017F02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AC2242-CD67-3629-AE68-175381FF09CB}"/>
              </a:ext>
            </a:extLst>
          </p:cNvPr>
          <p:cNvSpPr txBox="1"/>
          <p:nvPr/>
        </p:nvSpPr>
        <p:spPr>
          <a:xfrm>
            <a:off x="397165" y="3297597"/>
            <a:ext cx="4544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effectLst/>
              </a:rPr>
              <a:t>Ing. Marcello Salvatori</a:t>
            </a:r>
          </a:p>
          <a:p>
            <a:pPr algn="r"/>
            <a:r>
              <a:rPr lang="it-IT" sz="1600" b="1" dirty="0"/>
              <a:t>Amministratore Unico Sistemi Energetici S.p.A.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F87DC9B-2AE8-DEEA-B625-415D51D08558}"/>
              </a:ext>
            </a:extLst>
          </p:cNvPr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99587F-97EE-0A09-E402-0EABE6BF3265}"/>
              </a:ext>
            </a:extLst>
          </p:cNvPr>
          <p:cNvSpPr/>
          <p:nvPr/>
        </p:nvSpPr>
        <p:spPr>
          <a:xfrm>
            <a:off x="0" y="6473218"/>
            <a:ext cx="12192000" cy="400110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290F46-E184-5863-5C96-618877E53D44}"/>
              </a:ext>
            </a:extLst>
          </p:cNvPr>
          <p:cNvSpPr txBox="1"/>
          <p:nvPr/>
        </p:nvSpPr>
        <p:spPr>
          <a:xfrm>
            <a:off x="3380511" y="4563337"/>
            <a:ext cx="4544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8000" b="1" i="1" dirty="0">
                <a:solidFill>
                  <a:srgbClr val="017F02"/>
                </a:solidFill>
                <a:effectLst/>
                <a:latin typeface="Bradley Hand ITC" panose="03070402050302030203" pitchFamily="66" charset="0"/>
              </a:rPr>
              <a:t>GRAZIE!</a:t>
            </a:r>
            <a:endParaRPr lang="it-IT" sz="8000" b="1" i="1" dirty="0">
              <a:solidFill>
                <a:srgbClr val="017F02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1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49BF4-EEBC-71AD-4CCA-5DC811265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C849403-CD30-FC17-5E9B-C874F7944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81"/>
          <a:stretch/>
        </p:blipFill>
        <p:spPr>
          <a:xfrm>
            <a:off x="0" y="3665224"/>
            <a:ext cx="12192000" cy="2874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B146910-3488-151C-12E9-2DE8ED0B3F60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8663BDF-9CC8-4A35-C690-16F5A4051DDA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D76578BA-2727-CD6C-CDB2-5EDC97CD2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6D7D75A-4F8C-9FE1-F44C-901DF4800CFD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34D81CF-64AD-07D1-DCE5-47731CD4C483}"/>
              </a:ext>
            </a:extLst>
          </p:cNvPr>
          <p:cNvSpPr txBox="1"/>
          <p:nvPr/>
        </p:nvSpPr>
        <p:spPr>
          <a:xfrm>
            <a:off x="526472" y="1232097"/>
            <a:ext cx="1773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17F02"/>
                </a:solidFill>
                <a:effectLst/>
              </a:rPr>
              <a:t>Chi siamo:</a:t>
            </a:r>
            <a:endParaRPr lang="it-IT" sz="2800" b="1" dirty="0">
              <a:solidFill>
                <a:srgbClr val="017F02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D369319-3A4D-1BB7-628F-C755FAACAE18}"/>
              </a:ext>
            </a:extLst>
          </p:cNvPr>
          <p:cNvSpPr txBox="1"/>
          <p:nvPr/>
        </p:nvSpPr>
        <p:spPr>
          <a:xfrm>
            <a:off x="4599711" y="1979819"/>
            <a:ext cx="3103417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HOLDING </a:t>
            </a:r>
            <a:r>
              <a:rPr lang="it-IT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 PARTECIPAZIONE MISTA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8 società del gruppo controllate, partecipate o collegate</a:t>
            </a:r>
            <a:r>
              <a:rPr lang="it-IT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operanti in tre diversi settori economici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C6E9B0-C00B-1C1A-8D20-969879CC4DA9}"/>
              </a:ext>
            </a:extLst>
          </p:cNvPr>
          <p:cNvSpPr txBox="1"/>
          <p:nvPr/>
        </p:nvSpPr>
        <p:spPr>
          <a:xfrm>
            <a:off x="692727" y="1979819"/>
            <a:ext cx="3491344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 Sistemi Energetici è </a:t>
            </a:r>
          </a:p>
          <a:p>
            <a:pPr>
              <a:lnSpc>
                <a:spcPct val="150000"/>
              </a:lnSpc>
            </a:pPr>
            <a:r>
              <a:rPr lang="it-IT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it-IT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SOCIETA’ PER AZIONI </a:t>
            </a:r>
            <a:r>
              <a:rPr lang="it-IT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costituita nel 2002.</a:t>
            </a:r>
          </a:p>
          <a:p>
            <a:pPr>
              <a:lnSpc>
                <a:spcPct val="150000"/>
              </a:lnSpc>
            </a:pPr>
            <a:r>
              <a:rPr lang="it-IT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Amministratore Unico: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Ing. Marcello Salvatori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D45CE6-5711-B3A0-BB39-532B981AAE21}"/>
              </a:ext>
            </a:extLst>
          </p:cNvPr>
          <p:cNvSpPr txBox="1"/>
          <p:nvPr/>
        </p:nvSpPr>
        <p:spPr>
          <a:xfrm>
            <a:off x="8349671" y="1925761"/>
            <a:ext cx="3398984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17F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BUSINESS</a:t>
            </a:r>
            <a:r>
              <a:rPr lang="it-IT" b="0" i="0" dirty="0">
                <a:solidFill>
                  <a:srgbClr val="017F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società specializzata nella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progettazione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realizzazione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gestione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impianti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nel settore delle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Fonti Rinnovabili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2C67F57-05C0-17B7-837A-F97B9285C84C}"/>
              </a:ext>
            </a:extLst>
          </p:cNvPr>
          <p:cNvSpPr txBox="1"/>
          <p:nvPr/>
        </p:nvSpPr>
        <p:spPr>
          <a:xfrm>
            <a:off x="304800" y="6253309"/>
            <a:ext cx="11369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NOSTRI VALORI:     </a:t>
            </a:r>
            <a:r>
              <a:rPr lang="it-I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SOSTENIBILITA’ AMBIENTALE - ECONOMIA CIRCOLARE - SVILUPPO DEL TERRITORIO  -  ECCELLENZA</a:t>
            </a:r>
          </a:p>
        </p:txBody>
      </p:sp>
    </p:spTree>
    <p:extLst>
      <p:ext uri="{BB962C8B-B14F-4D97-AF65-F5344CB8AC3E}">
        <p14:creationId xmlns:p14="http://schemas.microsoft.com/office/powerpoint/2010/main" val="277581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76675-1300-3ED1-DF49-7BE9B86F8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E9D40EA6-6167-99E5-C264-3A78ECCED95E}"/>
              </a:ext>
            </a:extLst>
          </p:cNvPr>
          <p:cNvSpPr/>
          <p:nvPr/>
        </p:nvSpPr>
        <p:spPr>
          <a:xfrm>
            <a:off x="711195" y="3778322"/>
            <a:ext cx="1874984" cy="461665"/>
          </a:xfrm>
          <a:prstGeom prst="roundRect">
            <a:avLst/>
          </a:prstGeom>
          <a:solidFill>
            <a:srgbClr val="FDF1A9"/>
          </a:solidFill>
          <a:ln>
            <a:solidFill>
              <a:srgbClr val="FDF1A9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D367383-9755-4B3E-FA1A-EB06F4B833B8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9931898-92E3-2FD4-098B-623A6DFA58BF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C706E355-903F-2B97-7911-DE40A07FC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8AB9BB-A1F8-3703-8175-69778BC85F78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C2A8CD7-F6E7-BBC0-912E-418B35630CF3}"/>
              </a:ext>
            </a:extLst>
          </p:cNvPr>
          <p:cNvSpPr txBox="1"/>
          <p:nvPr/>
        </p:nvSpPr>
        <p:spPr>
          <a:xfrm>
            <a:off x="572654" y="1429583"/>
            <a:ext cx="336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17F02"/>
                </a:solidFill>
                <a:effectLst/>
              </a:rPr>
              <a:t>Modello di business</a:t>
            </a:r>
            <a:endParaRPr lang="it-IT" sz="2800" b="1" dirty="0">
              <a:solidFill>
                <a:srgbClr val="017F02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4CA3F1E-C993-0A4C-94A9-15043F29D43B}"/>
              </a:ext>
            </a:extLst>
          </p:cNvPr>
          <p:cNvSpPr txBox="1"/>
          <p:nvPr/>
        </p:nvSpPr>
        <p:spPr>
          <a:xfrm>
            <a:off x="572654" y="1955262"/>
            <a:ext cx="5523346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Pratiche aziendali di </a:t>
            </a:r>
            <a:r>
              <a:rPr lang="it-IT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responsabilità sociale ed ambientale. </a:t>
            </a:r>
          </a:p>
          <a:p>
            <a:pPr marL="285750" indent="-285750" algn="just" rtl="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Adozione di modelli green </a:t>
            </a:r>
            <a:r>
              <a:rPr lang="it-IT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per conciliare gli obiettivi di sviluppo sostenibile e di crescita economica.</a:t>
            </a:r>
            <a:endParaRPr lang="it-IT" sz="1400" dirty="0">
              <a:effectLst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F7AE9B-21C4-4D52-537D-1BC698EBB268}"/>
              </a:ext>
            </a:extLst>
          </p:cNvPr>
          <p:cNvSpPr txBox="1"/>
          <p:nvPr/>
        </p:nvSpPr>
        <p:spPr>
          <a:xfrm>
            <a:off x="6560311" y="4391481"/>
            <a:ext cx="5059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Aft>
                <a:spcPts val="400"/>
              </a:spcAft>
            </a:pPr>
            <a:r>
              <a:rPr lang="it-IT" b="1" dirty="0">
                <a:solidFill>
                  <a:srgbClr val="191919"/>
                </a:solidFill>
                <a:latin typeface="Arial" panose="020B0604020202020204" pitchFamily="34" charset="0"/>
              </a:rPr>
              <a:t>E</a:t>
            </a:r>
            <a:r>
              <a:rPr lang="it-IT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conomia </a:t>
            </a:r>
            <a:r>
              <a:rPr lang="it-IT" b="1" dirty="0">
                <a:solidFill>
                  <a:srgbClr val="191919"/>
                </a:solidFill>
                <a:latin typeface="Arial" panose="020B0604020202020204" pitchFamily="34" charset="0"/>
              </a:rPr>
              <a:t>C</a:t>
            </a:r>
            <a:r>
              <a:rPr lang="it-IT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ircolare</a:t>
            </a:r>
            <a:r>
              <a:rPr lang="it-IT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: progettazione e realizzazione per conto terzi di impianti di biogas e biometano per la valorizzazione degli scarti e dei sottoprodotti agricoli e zootecnici. </a:t>
            </a:r>
            <a:endParaRPr lang="it-IT" sz="1400" b="0" dirty="0">
              <a:effectLst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043720-52C9-C014-EC31-22EAB20D1949}"/>
              </a:ext>
            </a:extLst>
          </p:cNvPr>
          <p:cNvSpPr txBox="1"/>
          <p:nvPr/>
        </p:nvSpPr>
        <p:spPr>
          <a:xfrm>
            <a:off x="701964" y="3771161"/>
            <a:ext cx="216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17F02"/>
                </a:solidFill>
                <a:effectLst/>
              </a:rPr>
              <a:t>Settori chiave</a:t>
            </a:r>
            <a:endParaRPr lang="it-IT" sz="2400" b="1" dirty="0">
              <a:solidFill>
                <a:srgbClr val="017F02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9FF86D3-0797-4159-9F3B-61FF5EBA9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t="7916" r="25090" b="10869"/>
          <a:stretch/>
        </p:blipFill>
        <p:spPr>
          <a:xfrm>
            <a:off x="7509164" y="1302397"/>
            <a:ext cx="3003560" cy="2770839"/>
          </a:xfrm>
          <a:prstGeom prst="rect">
            <a:avLst/>
          </a:prstGeom>
        </p:spPr>
      </p:pic>
      <p:sp>
        <p:nvSpPr>
          <p:cNvPr id="11" name="Stella a 5 punte 10">
            <a:extLst>
              <a:ext uri="{FF2B5EF4-FFF2-40B4-BE49-F238E27FC236}">
                <a16:creationId xmlns:a16="http://schemas.microsoft.com/office/drawing/2014/main" id="{778D487B-B15D-BB9C-1F30-0CE4BBC57371}"/>
              </a:ext>
            </a:extLst>
          </p:cNvPr>
          <p:cNvSpPr/>
          <p:nvPr/>
        </p:nvSpPr>
        <p:spPr>
          <a:xfrm>
            <a:off x="360218" y="4408445"/>
            <a:ext cx="241389" cy="25389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tella a 5 punte 11">
            <a:extLst>
              <a:ext uri="{FF2B5EF4-FFF2-40B4-BE49-F238E27FC236}">
                <a16:creationId xmlns:a16="http://schemas.microsoft.com/office/drawing/2014/main" id="{7F9EE9A0-D775-7FC5-B105-E0C73AE44A03}"/>
              </a:ext>
            </a:extLst>
          </p:cNvPr>
          <p:cNvSpPr/>
          <p:nvPr/>
        </p:nvSpPr>
        <p:spPr>
          <a:xfrm>
            <a:off x="6308434" y="4391481"/>
            <a:ext cx="241389" cy="25389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4D9FBA-87F1-45DC-B2A8-E470FED2195D}"/>
              </a:ext>
            </a:extLst>
          </p:cNvPr>
          <p:cNvSpPr txBox="1"/>
          <p:nvPr/>
        </p:nvSpPr>
        <p:spPr>
          <a:xfrm>
            <a:off x="572652" y="4398522"/>
            <a:ext cx="5523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191919"/>
                </a:solidFill>
                <a:latin typeface="Arial" panose="020B0604020202020204" pitchFamily="34" charset="0"/>
              </a:rPr>
              <a:t>T</a:t>
            </a:r>
            <a:r>
              <a:rPr lang="it-IT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ransizione energetica</a:t>
            </a:r>
            <a:r>
              <a:rPr lang="it-IT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: produzione di energia elettrica da fonti rinnovabili e servizi di efficientamento energetico per la riduzione dei consumi;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3702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F3A69-13ED-14BE-4D0C-D1B226DB7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CEA3A22-55EC-590D-24B5-764B0139C021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71FCA4C-954A-4BBE-3D04-131F865640C6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3F826303-8738-8066-1C6A-F4B7DA4AB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E6F909-1D01-E345-BABC-32485935625E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01764A0-CEAC-B6B9-2B95-77C7DBB243D6}"/>
              </a:ext>
            </a:extLst>
          </p:cNvPr>
          <p:cNvSpPr txBox="1"/>
          <p:nvPr/>
        </p:nvSpPr>
        <p:spPr>
          <a:xfrm>
            <a:off x="300181" y="2316022"/>
            <a:ext cx="354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17F02"/>
                </a:solidFill>
                <a:effectLst/>
              </a:rPr>
              <a:t>Non solo Rinnovabili: il brand ELDA</a:t>
            </a:r>
            <a:endParaRPr lang="it-IT" sz="2800" b="1" dirty="0">
              <a:solidFill>
                <a:srgbClr val="017F02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F92A46-83D6-BE20-8D6C-D5E13B02B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997520"/>
            <a:ext cx="8451273" cy="475384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8063AD-9317-CDFF-85B0-FF51B70D9049}"/>
              </a:ext>
            </a:extLst>
          </p:cNvPr>
          <p:cNvSpPr txBox="1"/>
          <p:nvPr/>
        </p:nvSpPr>
        <p:spPr>
          <a:xfrm>
            <a:off x="300181" y="3451430"/>
            <a:ext cx="8802256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Sistemi Energetici S.p.A. gestisce  direttamente </a:t>
            </a:r>
          </a:p>
          <a:p>
            <a:pPr lvl="0">
              <a:lnSpc>
                <a:spcPct val="150000"/>
              </a:lnSpc>
            </a:pPr>
            <a:r>
              <a:rPr lang="it-IT" sz="1600" b="1" i="0" dirty="0">
                <a:latin typeface="Arial" panose="020B0604020202020204" pitchFamily="34" charset="0"/>
                <a:cs typeface="Arial" panose="020B0604020202020204" pitchFamily="34" charset="0"/>
              </a:rPr>
              <a:t>Elda Hotel</a:t>
            </a:r>
            <a:r>
              <a:rPr lang="it-IT" sz="1600" i="0" dirty="0">
                <a:latin typeface="Arial" panose="020B0604020202020204" pitchFamily="34" charset="0"/>
                <a:cs typeface="Arial" panose="020B0604020202020204" pitchFamily="34" charset="0"/>
              </a:rPr>
              <a:t>, un albergo ristorante immerso nel verde millenario della Foresta Umbra;</a:t>
            </a:r>
          </a:p>
          <a:p>
            <a:pPr lvl="0">
              <a:lnSpc>
                <a:spcPct val="150000"/>
              </a:lnSpc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Cantine Elda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gestita attraverso la società agricola partecipata, SPQT Società Agricola S.r.l. è</a:t>
            </a:r>
            <a:r>
              <a:rPr lang="it-IT" sz="160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0" dirty="0">
                <a:latin typeface="Arial" panose="020B0604020202020204" pitchFamily="34" charset="0"/>
                <a:cs typeface="Arial" panose="020B0604020202020204" pitchFamily="34" charset="0"/>
              </a:rPr>
              <a:t>una cantina attiva da 20 anni che produce vini di altissima qualità;</a:t>
            </a:r>
          </a:p>
          <a:p>
            <a:pPr lvl="0">
              <a:lnSpc>
                <a:spcPct val="150000"/>
              </a:lnSpc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Bosco Elda: </a:t>
            </a:r>
            <a:r>
              <a:rPr lang="it-IT" sz="1600" i="0" dirty="0" err="1">
                <a:latin typeface="Arial" panose="020B0604020202020204" pitchFamily="34" charset="0"/>
                <a:cs typeface="Arial" panose="020B0604020202020204" pitchFamily="34" charset="0"/>
              </a:rPr>
              <a:t>un‘Agriturismo</a:t>
            </a:r>
            <a:r>
              <a:rPr lang="it-IT" sz="1600" i="0" dirty="0">
                <a:latin typeface="Arial" panose="020B0604020202020204" pitchFamily="34" charset="0"/>
                <a:cs typeface="Arial" panose="020B0604020202020204" pitchFamily="34" charset="0"/>
              </a:rPr>
              <a:t> con Ristorante e Camere in un’area naturalistica di circa 70 ettari localizzata nel cuore del Tavoliere delle Puglie in agro del Comune di San Giovanni Rotondo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98D3BF3-3ADC-D6C2-E611-97A34541EAB0}"/>
              </a:ext>
            </a:extLst>
          </p:cNvPr>
          <p:cNvSpPr txBox="1"/>
          <p:nvPr/>
        </p:nvSpPr>
        <p:spPr>
          <a:xfrm>
            <a:off x="7130475" y="6280731"/>
            <a:ext cx="4692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ENOLOGIA , TURISMO E ACCOGLIENZA  </a:t>
            </a:r>
          </a:p>
        </p:txBody>
      </p:sp>
    </p:spTree>
    <p:extLst>
      <p:ext uri="{BB962C8B-B14F-4D97-AF65-F5344CB8AC3E}">
        <p14:creationId xmlns:p14="http://schemas.microsoft.com/office/powerpoint/2010/main" val="175806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7B14B-A4DF-750D-9FFB-6D282E276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C8F3AAD-B345-2D50-4377-1609CBBA31B5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D811BDD-B36D-8C65-BFB0-EC9E6D6F9ED7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8CE370AA-CC6A-C131-7E4C-C3C7DB7FC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5B4BFD-9FB1-0BF2-0DE5-55491BD24928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2" name="Segnaposto contenuto 14">
            <a:extLst>
              <a:ext uri="{FF2B5EF4-FFF2-40B4-BE49-F238E27FC236}">
                <a16:creationId xmlns:a16="http://schemas.microsoft.com/office/drawing/2014/main" id="{82A785EC-AD5A-E70D-FDE2-2CA09B5847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57" t="34495" b="-1"/>
          <a:stretch/>
        </p:blipFill>
        <p:spPr>
          <a:xfrm>
            <a:off x="630560" y="2336258"/>
            <a:ext cx="6970252" cy="310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621F38-2405-74F1-A335-F95EEF2A7113}"/>
              </a:ext>
            </a:extLst>
          </p:cNvPr>
          <p:cNvSpPr txBox="1"/>
          <p:nvPr/>
        </p:nvSpPr>
        <p:spPr>
          <a:xfrm>
            <a:off x="630560" y="1089950"/>
            <a:ext cx="7266531" cy="1010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err="1">
                <a:solidFill>
                  <a:srgbClr val="017F02"/>
                </a:solidFill>
                <a:latin typeface="Arial Bold" panose="020B0604020202020204" charset="0"/>
              </a:rPr>
              <a:t>KmetroVerde</a:t>
            </a:r>
            <a:endParaRPr lang="it-IT" sz="2400" b="1" dirty="0">
              <a:solidFill>
                <a:srgbClr val="017F02"/>
              </a:solidFill>
              <a:latin typeface="Arial Bol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17F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 tecnologico per l’Economia Circolare e le Fonti Rinnovabili</a:t>
            </a:r>
            <a:endParaRPr lang="it-IT" dirty="0">
              <a:solidFill>
                <a:srgbClr val="017F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94D9BE-859C-52B8-88D0-53A51C025834}"/>
              </a:ext>
            </a:extLst>
          </p:cNvPr>
          <p:cNvSpPr txBox="1"/>
          <p:nvPr/>
        </p:nvSpPr>
        <p:spPr>
          <a:xfrm>
            <a:off x="8001000" y="2151640"/>
            <a:ext cx="3664527" cy="337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KmetroVerde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l’hub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produttivo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Sistemi Energetici S.p.A.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complesso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industriale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200.000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cui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state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avviate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progettualità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diverse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settore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economy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valorizzando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filiera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produttiva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dell’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eolico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 le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linee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dell’umido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RAEE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logica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Economia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Circolare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EA0C1E9-BC16-FC25-A7C4-A9B31C75E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28" y="1057233"/>
            <a:ext cx="874438" cy="9581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666774-2078-4957-9B5B-1644C22AE13F}"/>
              </a:ext>
            </a:extLst>
          </p:cNvPr>
          <p:cNvSpPr txBox="1"/>
          <p:nvPr/>
        </p:nvSpPr>
        <p:spPr>
          <a:xfrm>
            <a:off x="6881095" y="6280731"/>
            <a:ext cx="4692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ECONOMIA CIRCOLARE</a:t>
            </a:r>
          </a:p>
        </p:txBody>
      </p:sp>
    </p:spTree>
    <p:extLst>
      <p:ext uri="{BB962C8B-B14F-4D97-AF65-F5344CB8AC3E}">
        <p14:creationId xmlns:p14="http://schemas.microsoft.com/office/powerpoint/2010/main" val="2493486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D7B0-D5A6-C83B-0D04-4EA089383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F23FC488-5575-7902-C1CB-C98A80A568DC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9486395-A84A-996C-ED98-009347AFB25B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7FE32EB5-AAA9-B02F-7043-1717B771B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8379271-251D-6267-CB56-51543B28C79A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9D1B8D-772B-3AFB-DDFB-DB0D0363FBD7}"/>
              </a:ext>
            </a:extLst>
          </p:cNvPr>
          <p:cNvSpPr txBox="1"/>
          <p:nvPr/>
        </p:nvSpPr>
        <p:spPr>
          <a:xfrm>
            <a:off x="601607" y="1138595"/>
            <a:ext cx="3779936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 b="1" dirty="0" err="1">
                <a:solidFill>
                  <a:srgbClr val="017F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KmetroVerde</a:t>
            </a:r>
            <a:r>
              <a:rPr lang="it-IT" sz="1600" b="1" dirty="0">
                <a:solidFill>
                  <a:srgbClr val="017F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nasce nel 2019 dalla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riqualificazione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di un ex sito industriale dismesso, in località Borgo Cervaro (Foggia), di proprietà di Ferrovie dello Stato.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1AC340-4665-BB6C-799F-7A1020088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249" y="1089950"/>
            <a:ext cx="3444144" cy="4592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69FDA2B-62F3-E49C-370B-0F29DF85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69"/>
          <a:stretch/>
        </p:blipFill>
        <p:spPr>
          <a:xfrm>
            <a:off x="601607" y="3168073"/>
            <a:ext cx="3694545" cy="251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9FF9DCD-F7EA-C647-B7D0-A9D6EFD25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491" y="2038397"/>
            <a:ext cx="2732809" cy="3643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D168AB-61FC-0FAF-6BD0-4576B499A344}"/>
              </a:ext>
            </a:extLst>
          </p:cNvPr>
          <p:cNvSpPr txBox="1"/>
          <p:nvPr/>
        </p:nvSpPr>
        <p:spPr>
          <a:xfrm>
            <a:off x="8463885" y="6202294"/>
            <a:ext cx="3126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i="1" dirty="0">
                <a:solidFill>
                  <a:schemeClr val="bg1"/>
                </a:solidFill>
                <a:effectLst/>
              </a:rPr>
              <a:t>STATO ANTE OPERAM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09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AD115-1338-9D67-60C0-2E901BADF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23C9D289-CED2-6F87-833B-F836140D2E0C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8916261-22DC-6F96-CC84-8291F097EAC3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C84C7A9A-04CB-17FE-417F-AF4093CF6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6AC42B-4A2A-2DF0-FACB-DBBEFF160C2D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C41C22-29C6-DDA6-9CFE-EFB3462A8577}"/>
              </a:ext>
            </a:extLst>
          </p:cNvPr>
          <p:cNvSpPr txBox="1"/>
          <p:nvPr/>
        </p:nvSpPr>
        <p:spPr>
          <a:xfrm>
            <a:off x="8463885" y="6202294"/>
            <a:ext cx="3126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i="1" dirty="0">
                <a:solidFill>
                  <a:schemeClr val="bg1"/>
                </a:solidFill>
                <a:effectLst/>
              </a:rPr>
              <a:t>STATO POST OPERAM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EC178627-A7E7-0260-8218-9DB21BF17FE3}"/>
              </a:ext>
            </a:extLst>
          </p:cNvPr>
          <p:cNvSpPr txBox="1">
            <a:spLocks/>
          </p:cNvSpPr>
          <p:nvPr/>
        </p:nvSpPr>
        <p:spPr>
          <a:xfrm>
            <a:off x="627352" y="2196667"/>
            <a:ext cx="3932237" cy="381158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70000"/>
              </a:lnSpc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La Sistemi ha scelto di realizzare il Polo Tecnologico su un sito industriale dismesso dalle Ferrovie dello Stato con un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consumo di suolo ex novo pari a zero</a:t>
            </a: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1800" b="1" dirty="0">
              <a:solidFill>
                <a:srgbClr val="000000"/>
              </a:solidFill>
              <a:latin typeface="Arial Bold" panose="020B0604020202020204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Approccio di rigenerazione urbana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orientato ai valori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fondanti della società tra cui la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sostenibilità ambientale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economica e sociale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valorizzazione di filiere nel campo delle rinnovabili.</a:t>
            </a:r>
          </a:p>
        </p:txBody>
      </p:sp>
      <p:pic>
        <p:nvPicPr>
          <p:cNvPr id="3" name="Segnaposto contenuto 9">
            <a:extLst>
              <a:ext uri="{FF2B5EF4-FFF2-40B4-BE49-F238E27FC236}">
                <a16:creationId xmlns:a16="http://schemas.microsoft.com/office/drawing/2014/main" id="{7C4EC329-50AB-EEFF-1D23-15DDC4DC1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465" y="1554739"/>
            <a:ext cx="6655183" cy="3963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72578E-54FB-8862-6BB7-12C95A269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25" y="1769337"/>
            <a:ext cx="522283" cy="5722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ED0610-D963-C60B-BC76-78927FAD5ADB}"/>
              </a:ext>
            </a:extLst>
          </p:cNvPr>
          <p:cNvSpPr txBox="1"/>
          <p:nvPr/>
        </p:nvSpPr>
        <p:spPr>
          <a:xfrm>
            <a:off x="627352" y="1499394"/>
            <a:ext cx="29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dirty="0" err="1">
                <a:solidFill>
                  <a:srgbClr val="017F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KmetroVerde</a:t>
            </a:r>
            <a:r>
              <a:rPr lang="it-IT" sz="1800" b="1" i="0" dirty="0">
                <a:solidFill>
                  <a:srgbClr val="017F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innovazione sostenibile</a:t>
            </a:r>
            <a:endParaRPr lang="it-IT" dirty="0">
              <a:solidFill>
                <a:srgbClr val="017F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95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6156A-15D7-B6DA-14CB-97B34D0B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1407195-5E3E-B28F-3C69-197DC6117B66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30AECE6-F273-9F59-6507-AE1E82A4EAF4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D35F9F33-3F8B-FB77-B23F-52B3A41D0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92F088-A128-B826-F056-5D7846D4A0AC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4015AD-642B-2FB2-5928-2A62103E82AF}"/>
              </a:ext>
            </a:extLst>
          </p:cNvPr>
          <p:cNvSpPr txBox="1"/>
          <p:nvPr/>
        </p:nvSpPr>
        <p:spPr>
          <a:xfrm>
            <a:off x="8463885" y="6202294"/>
            <a:ext cx="3126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i="1" dirty="0">
                <a:solidFill>
                  <a:schemeClr val="bg1"/>
                </a:solidFill>
                <a:effectLst/>
              </a:rPr>
              <a:t>STATO POST OPERAM</a:t>
            </a:r>
            <a:endParaRPr lang="it-IT" sz="2400" b="1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970146-AFAE-E186-D102-594C6CB97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577" y="3565966"/>
            <a:ext cx="4014156" cy="2257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egnaposto contenuto 5">
            <a:extLst>
              <a:ext uri="{FF2B5EF4-FFF2-40B4-BE49-F238E27FC236}">
                <a16:creationId xmlns:a16="http://schemas.microsoft.com/office/drawing/2014/main" id="{F77F0D19-99AD-7F3F-B1CA-872C6410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679"/>
          <a:stretch/>
        </p:blipFill>
        <p:spPr>
          <a:xfrm>
            <a:off x="397957" y="3462029"/>
            <a:ext cx="3923801" cy="245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49E2AD8-DC8D-606E-9511-F8794F38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56" y="1047609"/>
            <a:ext cx="3923802" cy="220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E39641-D023-506F-030A-2AFFA06C0D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99" b="8665"/>
          <a:stretch/>
        </p:blipFill>
        <p:spPr>
          <a:xfrm>
            <a:off x="4668577" y="1034071"/>
            <a:ext cx="3502049" cy="220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1FA381A-4B9D-1453-284D-BD3C03806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796" y="1034071"/>
            <a:ext cx="2942903" cy="220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Segnaposto contenuto 5">
            <a:extLst>
              <a:ext uri="{FF2B5EF4-FFF2-40B4-BE49-F238E27FC236}">
                <a16:creationId xmlns:a16="http://schemas.microsoft.com/office/drawing/2014/main" id="{7B7D9B56-6E96-215F-13C2-0C78D7760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2922" y="3738381"/>
            <a:ext cx="2767777" cy="2075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52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A6CCF-4C2D-987B-FF03-096F22E23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220DE15-5188-BA24-AF7A-47F3832CE7F5}"/>
              </a:ext>
            </a:extLst>
          </p:cNvPr>
          <p:cNvSpPr/>
          <p:nvPr/>
        </p:nvSpPr>
        <p:spPr>
          <a:xfrm>
            <a:off x="0" y="-1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D717974-4F8C-5E93-43CB-10BC2C3A7F6C}"/>
              </a:ext>
            </a:extLst>
          </p:cNvPr>
          <p:cNvSpPr/>
          <p:nvPr/>
        </p:nvSpPr>
        <p:spPr>
          <a:xfrm>
            <a:off x="0" y="6008255"/>
            <a:ext cx="12192000" cy="849745"/>
          </a:xfrm>
          <a:prstGeom prst="rect">
            <a:avLst/>
          </a:prstGeom>
          <a:solidFill>
            <a:srgbClr val="017F02"/>
          </a:solidFill>
          <a:ln>
            <a:solidFill>
              <a:srgbClr val="017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9D5491D6-D698-9314-117B-FB0C73EA9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7" y="168259"/>
            <a:ext cx="1938393" cy="518656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94EA83F-C4F7-FFC1-1459-FC06564EE9AB}"/>
              </a:ext>
            </a:extLst>
          </p:cNvPr>
          <p:cNvSpPr txBox="1"/>
          <p:nvPr/>
        </p:nvSpPr>
        <p:spPr>
          <a:xfrm>
            <a:off x="4073236" y="240205"/>
            <a:ext cx="735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  <a:effectLst/>
              </a:rPr>
              <a:t>Tra innovazione tecnologica, nuove opportunità di vera economia circolare e sviluppo di green jobs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7F9EB13D-514B-307A-AF51-A17881596B50}"/>
              </a:ext>
            </a:extLst>
          </p:cNvPr>
          <p:cNvSpPr/>
          <p:nvPr/>
        </p:nvSpPr>
        <p:spPr>
          <a:xfrm rot="21540000">
            <a:off x="637541" y="2777116"/>
            <a:ext cx="5554842" cy="2832566"/>
          </a:xfrm>
          <a:custGeom>
            <a:avLst/>
            <a:gdLst/>
            <a:ahLst/>
            <a:cxnLst/>
            <a:rect l="l" t="t" r="r" b="b"/>
            <a:pathLst>
              <a:path w="10209046" h="5205874">
                <a:moveTo>
                  <a:pt x="109060" y="0"/>
                </a:moveTo>
                <a:lnTo>
                  <a:pt x="10209046" y="220966"/>
                </a:lnTo>
                <a:lnTo>
                  <a:pt x="10099987" y="5205873"/>
                </a:lnTo>
                <a:lnTo>
                  <a:pt x="0" y="4984907"/>
                </a:lnTo>
                <a:lnTo>
                  <a:pt x="109060" y="0"/>
                </a:lnTo>
                <a:close/>
              </a:path>
            </a:pathLst>
          </a:custGeom>
          <a:blipFill>
            <a:blip r:embed="rId3"/>
            <a:stretch>
              <a:fillRect l="-5719" t="-134" r="-18190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F64DC7BC-F183-0DD0-EEFF-3397D35163A1}"/>
              </a:ext>
            </a:extLst>
          </p:cNvPr>
          <p:cNvSpPr txBox="1">
            <a:spLocks/>
          </p:cNvSpPr>
          <p:nvPr/>
        </p:nvSpPr>
        <p:spPr>
          <a:xfrm>
            <a:off x="617549" y="1785564"/>
            <a:ext cx="10956902" cy="59221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spazi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all’interno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Polo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Tecnologico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selezionati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lo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svolgimento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specifiche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settori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riferimento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Alcune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operative,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realizzazione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autorizzazione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AB780A-E5A6-19A6-D06F-7B4BEFFEDB28}"/>
              </a:ext>
            </a:extLst>
          </p:cNvPr>
          <p:cNvSpPr txBox="1"/>
          <p:nvPr/>
        </p:nvSpPr>
        <p:spPr>
          <a:xfrm>
            <a:off x="617549" y="1416232"/>
            <a:ext cx="2448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dirty="0">
                <a:solidFill>
                  <a:srgbClr val="017F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NOSTRI SPAZI</a:t>
            </a:r>
            <a:endParaRPr lang="it-IT" dirty="0">
              <a:solidFill>
                <a:srgbClr val="017F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F8D6E73D-9A36-09D3-7754-BEF8CBC3F640}"/>
              </a:ext>
            </a:extLst>
          </p:cNvPr>
          <p:cNvSpPr txBox="1"/>
          <p:nvPr/>
        </p:nvSpPr>
        <p:spPr>
          <a:xfrm>
            <a:off x="6930418" y="2893472"/>
            <a:ext cx="4076254" cy="26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1"/>
              </a:lnSpc>
              <a:spcBef>
                <a:spcPct val="0"/>
              </a:spcBef>
            </a:pP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SPAZIO LAB: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laboratorio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di R&amp;S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DAB7CFF-08FD-CF5C-E229-F80C52740663}"/>
              </a:ext>
            </a:extLst>
          </p:cNvPr>
          <p:cNvSpPr txBox="1"/>
          <p:nvPr/>
        </p:nvSpPr>
        <p:spPr>
          <a:xfrm>
            <a:off x="6930418" y="2465984"/>
            <a:ext cx="4382624" cy="261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1"/>
              </a:lnSpc>
            </a:pP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SPAZIO VENTO: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manutenzione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Main Components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settore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Eolico</a:t>
            </a:r>
            <a:endParaRPr lang="en-US" sz="1050" b="1" dirty="0">
              <a:solidFill>
                <a:srgbClr val="000000"/>
              </a:solidFill>
              <a:latin typeface="Arial Bold" panose="020B060402020202020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D4F9699-45C8-D621-3221-1CCBF51CD7DF}"/>
              </a:ext>
            </a:extLst>
          </p:cNvPr>
          <p:cNvSpPr txBox="1"/>
          <p:nvPr/>
        </p:nvSpPr>
        <p:spPr>
          <a:xfrm>
            <a:off x="6930418" y="3341721"/>
            <a:ext cx="4566699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SPAZIO FORMA: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realizzazione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componenti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per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gli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impianti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produzione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biogas e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biometano</a:t>
            </a:r>
            <a:endParaRPr lang="en-US" sz="1050" b="1" dirty="0">
              <a:solidFill>
                <a:srgbClr val="000000"/>
              </a:solidFill>
              <a:latin typeface="Arial Bold" panose="020B060402020202020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F975C322-3350-BF2C-356D-034F05B89096}"/>
              </a:ext>
            </a:extLst>
          </p:cNvPr>
          <p:cNvSpPr txBox="1"/>
          <p:nvPr/>
        </p:nvSpPr>
        <p:spPr>
          <a:xfrm>
            <a:off x="6930418" y="3885766"/>
            <a:ext cx="4478048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SPAZIO FUTURO: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destinato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all’installazione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di un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impianto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produzione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idrogeno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verde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.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ECDB8525-99CE-7F41-A2A4-55FC6753CC1C}"/>
              </a:ext>
            </a:extLst>
          </p:cNvPr>
          <p:cNvSpPr txBox="1"/>
          <p:nvPr/>
        </p:nvSpPr>
        <p:spPr>
          <a:xfrm>
            <a:off x="6930419" y="4476664"/>
            <a:ext cx="4566698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SPAZIO CICLO: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destinato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all’installazione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di un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impianto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recupero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dei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RAEE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0F3CAAD4-F0B7-D835-23A2-E7C2FED462FC}"/>
              </a:ext>
            </a:extLst>
          </p:cNvPr>
          <p:cNvSpPr txBox="1"/>
          <p:nvPr/>
        </p:nvSpPr>
        <p:spPr>
          <a:xfrm>
            <a:off x="6930419" y="5048448"/>
            <a:ext cx="4566698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SPAZIO BIO: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destinato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a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stoccaggio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,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pretrattamento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e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stabilizzazione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della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materia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organica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per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l’impianto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di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produzione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biometano</a:t>
            </a:r>
            <a:endParaRPr lang="en-US" sz="1050" b="1" dirty="0">
              <a:solidFill>
                <a:srgbClr val="000000"/>
              </a:solidFill>
              <a:latin typeface="Arial Bold" panose="020B0604020202020204" charset="0"/>
            </a:endParaRP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DA9EB37-7E19-9B36-6E3E-C1997E616A55}"/>
              </a:ext>
            </a:extLst>
          </p:cNvPr>
          <p:cNvSpPr/>
          <p:nvPr/>
        </p:nvSpPr>
        <p:spPr>
          <a:xfrm>
            <a:off x="6552935" y="2542491"/>
            <a:ext cx="201788" cy="211863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88754"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D9C441DB-B410-9686-8D98-35FF315C818E}"/>
              </a:ext>
            </a:extLst>
          </p:cNvPr>
          <p:cNvSpPr/>
          <p:nvPr/>
        </p:nvSpPr>
        <p:spPr>
          <a:xfrm>
            <a:off x="6549078" y="2962334"/>
            <a:ext cx="205645" cy="215912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88754"/>
            </a:stretch>
          </a:blipFill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E00D9998-A058-E746-AE9C-03F3E870F8BD}"/>
              </a:ext>
            </a:extLst>
          </p:cNvPr>
          <p:cNvSpPr/>
          <p:nvPr/>
        </p:nvSpPr>
        <p:spPr>
          <a:xfrm>
            <a:off x="6551896" y="3396826"/>
            <a:ext cx="202827" cy="212953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288754"/>
            </a:stretch>
          </a:blipFill>
        </p:spPr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784EAA43-6D6B-DD50-7BD7-CD6EA68A99F5}"/>
              </a:ext>
            </a:extLst>
          </p:cNvPr>
          <p:cNvSpPr/>
          <p:nvPr/>
        </p:nvSpPr>
        <p:spPr>
          <a:xfrm>
            <a:off x="6551895" y="3894331"/>
            <a:ext cx="202828" cy="212954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288754"/>
            </a:stretch>
          </a:blipFill>
        </p:spPr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610EFF1A-43D8-7E90-328E-6BD3AEFE92B1}"/>
              </a:ext>
            </a:extLst>
          </p:cNvPr>
          <p:cNvSpPr/>
          <p:nvPr/>
        </p:nvSpPr>
        <p:spPr>
          <a:xfrm>
            <a:off x="6549078" y="4476664"/>
            <a:ext cx="201789" cy="211864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288754"/>
            </a:stretch>
          </a:blipFill>
        </p:spPr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A0127A0B-A1A5-D50F-BD76-B1A751761199}"/>
              </a:ext>
            </a:extLst>
          </p:cNvPr>
          <p:cNvSpPr/>
          <p:nvPr/>
        </p:nvSpPr>
        <p:spPr>
          <a:xfrm>
            <a:off x="6573089" y="5048448"/>
            <a:ext cx="201789" cy="211864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288754"/>
            </a:stretch>
          </a:blipFill>
        </p:spPr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14E329A8-DBC4-0A45-D8D7-12026C306344}"/>
              </a:ext>
            </a:extLst>
          </p:cNvPr>
          <p:cNvSpPr/>
          <p:nvPr/>
        </p:nvSpPr>
        <p:spPr>
          <a:xfrm>
            <a:off x="6568525" y="5593070"/>
            <a:ext cx="201789" cy="211864"/>
          </a:xfrm>
          <a:custGeom>
            <a:avLst/>
            <a:gdLst/>
            <a:ahLst/>
            <a:cxnLst/>
            <a:rect l="l" t="t" r="r" b="b"/>
            <a:pathLst>
              <a:path w="358249" h="376135">
                <a:moveTo>
                  <a:pt x="0" y="0"/>
                </a:moveTo>
                <a:lnTo>
                  <a:pt x="358249" y="0"/>
                </a:lnTo>
                <a:lnTo>
                  <a:pt x="358249" y="376135"/>
                </a:lnTo>
                <a:lnTo>
                  <a:pt x="0" y="37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b="-288754"/>
            </a:stretch>
          </a:blipFill>
        </p:spPr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E38F63BE-24F4-4323-216D-6A1194D6E62A}"/>
              </a:ext>
            </a:extLst>
          </p:cNvPr>
          <p:cNvSpPr txBox="1"/>
          <p:nvPr/>
        </p:nvSpPr>
        <p:spPr>
          <a:xfrm>
            <a:off x="6930418" y="5536784"/>
            <a:ext cx="5752018" cy="26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1"/>
              </a:lnSpc>
            </a:pP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AREA PROGETTAZIONE: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palazzina</a:t>
            </a:r>
            <a:r>
              <a:rPr lang="en-US" sz="1050" b="1" dirty="0">
                <a:solidFill>
                  <a:srgbClr val="000000"/>
                </a:solidFill>
                <a:latin typeface="Arial Bold" panose="020B0604020202020204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latin typeface="Arial Bold" panose="020B0604020202020204" charset="0"/>
              </a:rPr>
              <a:t>uffici</a:t>
            </a:r>
            <a:endParaRPr lang="en-US" sz="1050" b="1" dirty="0">
              <a:solidFill>
                <a:srgbClr val="000000"/>
              </a:solidFill>
              <a:latin typeface="Arial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855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1378</Words>
  <Application>Microsoft Office PowerPoint</Application>
  <PresentationFormat>Widescreen</PresentationFormat>
  <Paragraphs>100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Arial</vt:lpstr>
      <vt:lpstr>Arial Bold</vt:lpstr>
      <vt:lpstr>Bradley Hand ITC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Grazia Biscotti</dc:creator>
  <cp:lastModifiedBy>Marcello Salvatori</cp:lastModifiedBy>
  <cp:revision>5</cp:revision>
  <dcterms:created xsi:type="dcterms:W3CDTF">2024-11-28T10:07:11Z</dcterms:created>
  <dcterms:modified xsi:type="dcterms:W3CDTF">2024-11-29T10:03:42Z</dcterms:modified>
</cp:coreProperties>
</file>